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ink/ink3.xml" ContentType="application/inkml+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6.xml" ContentType="application/vnd.openxmlformats-officedocument.presentationml.notesSlide+xml"/>
  <Override PartName="/ppt/ink/ink17.xml" ContentType="application/inkml+xml"/>
  <Override PartName="/ppt/notesSlides/notesSlide7.xml" ContentType="application/vnd.openxmlformats-officedocument.presentationml.notesSlide+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9" r:id="rId3"/>
    <p:sldId id="270" r:id="rId4"/>
    <p:sldId id="271" r:id="rId5"/>
    <p:sldId id="272" r:id="rId6"/>
    <p:sldId id="273" r:id="rId7"/>
    <p:sldId id="281" r:id="rId8"/>
    <p:sldId id="282" r:id="rId9"/>
    <p:sldId id="283" r:id="rId10"/>
    <p:sldId id="284" r:id="rId11"/>
    <p:sldId id="285" r:id="rId12"/>
    <p:sldId id="286" r:id="rId13"/>
    <p:sldId id="258" r:id="rId14"/>
    <p:sldId id="267" r:id="rId15"/>
    <p:sldId id="277" r:id="rId16"/>
    <p:sldId id="274" r:id="rId17"/>
    <p:sldId id="275" r:id="rId18"/>
    <p:sldId id="278" r:id="rId19"/>
    <p:sldId id="279" r:id="rId20"/>
    <p:sldId id="280" r:id="rId21"/>
    <p:sldId id="276" r:id="rId22"/>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973B"/>
    <a:srgbClr val="369638"/>
    <a:srgbClr val="88973B"/>
    <a:srgbClr val="629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91" d="100"/>
          <a:sy n="91" d="100"/>
        </p:scale>
        <p:origin x="492" y="84"/>
      </p:cViewPr>
      <p:guideLst/>
    </p:cSldViewPr>
  </p:slideViewPr>
  <p:outlineViewPr>
    <p:cViewPr>
      <p:scale>
        <a:sx n="33" d="100"/>
        <a:sy n="33" d="100"/>
      </p:scale>
      <p:origin x="0" y="-491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0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solidFill>
                  <a:sysClr val="windowText" lastClr="000000"/>
                </a:solidFill>
              </a:rPr>
              <a:t>2024</a:t>
            </a:r>
            <a:r>
              <a:rPr lang="en-US" sz="2400" b="1" baseline="0">
                <a:solidFill>
                  <a:sysClr val="windowText" lastClr="000000"/>
                </a:solidFill>
              </a:rPr>
              <a:t> Restaurant Expenses</a:t>
            </a:r>
            <a:endParaRPr lang="en-US" sz="2400" b="1">
              <a:solidFill>
                <a:sysClr val="windowText" lastClr="000000"/>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62F-4557-9D61-8246B5E7978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62F-4557-9D61-8246B5E7978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62F-4557-9D61-8246B5E7978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62F-4557-9D61-8246B5E7978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62F-4557-9D61-8246B5E7978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62F-4557-9D61-8246B5E7978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62F-4557-9D61-8246B5E7978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62F-4557-9D61-8246B5E7978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D62F-4557-9D61-8246B5E7978B}"/>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D62F-4557-9D61-8246B5E7978B}"/>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D62F-4557-9D61-8246B5E7978B}"/>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D62F-4557-9D61-8246B5E7978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D62F-4557-9D61-8246B5E7978B}"/>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D62F-4557-9D61-8246B5E7978B}"/>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D62F-4557-9D61-8246B5E7978B}"/>
              </c:ext>
            </c:extLst>
          </c:dPt>
          <c:dPt>
            <c:idx val="15"/>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D62F-4557-9D61-8246B5E7978B}"/>
              </c:ext>
            </c:extLst>
          </c:dPt>
          <c:dPt>
            <c:idx val="16"/>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D62F-4557-9D61-8246B5E7978B}"/>
              </c:ext>
            </c:extLst>
          </c:dPt>
          <c:dPt>
            <c:idx val="17"/>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D62F-4557-9D61-8246B5E7978B}"/>
              </c:ext>
            </c:extLst>
          </c:dPt>
          <c:cat>
            <c:strRef>
              <c:f>Sheet3!$A$1:$A$18</c:f>
              <c:strCache>
                <c:ptCount val="18"/>
                <c:pt idx="0">
                  <c:v>Office Supplies</c:v>
                </c:pt>
                <c:pt idx="1">
                  <c:v>Membership Dues</c:v>
                </c:pt>
                <c:pt idx="2">
                  <c:v>China/Glass/Flatware</c:v>
                </c:pt>
                <c:pt idx="3">
                  <c:v>Licenses &amp; Taxes</c:v>
                </c:pt>
                <c:pt idx="4">
                  <c:v>Uniforms</c:v>
                </c:pt>
                <c:pt idx="5">
                  <c:v>Cleaning Supplies</c:v>
                </c:pt>
                <c:pt idx="6">
                  <c:v>Software &amp; IT</c:v>
                </c:pt>
                <c:pt idx="7">
                  <c:v>Repairs - Equipment</c:v>
                </c:pt>
                <c:pt idx="8">
                  <c:v>Outside Contractors</c:v>
                </c:pt>
                <c:pt idx="9">
                  <c:v>Marketing</c:v>
                </c:pt>
                <c:pt idx="10">
                  <c:v>Non Capital Equipment</c:v>
                </c:pt>
                <c:pt idx="11">
                  <c:v>Linen Service</c:v>
                </c:pt>
                <c:pt idx="12">
                  <c:v>Trash Removal</c:v>
                </c:pt>
                <c:pt idx="13">
                  <c:v>Discounts &amp; Comps</c:v>
                </c:pt>
                <c:pt idx="14">
                  <c:v> Supplies</c:v>
                </c:pt>
                <c:pt idx="15">
                  <c:v>Credit Card Fees</c:v>
                </c:pt>
                <c:pt idx="16">
                  <c:v>Utilities</c:v>
                </c:pt>
                <c:pt idx="17">
                  <c:v>Wages/Benefits</c:v>
                </c:pt>
              </c:strCache>
            </c:strRef>
          </c:cat>
          <c:val>
            <c:numRef>
              <c:f>Sheet3!$B$1:$B$18</c:f>
              <c:numCache>
                <c:formatCode>"$"#,##0</c:formatCode>
                <c:ptCount val="18"/>
                <c:pt idx="0">
                  <c:v>900</c:v>
                </c:pt>
                <c:pt idx="1">
                  <c:v>1200</c:v>
                </c:pt>
                <c:pt idx="2">
                  <c:v>2400</c:v>
                </c:pt>
                <c:pt idx="3">
                  <c:v>3350</c:v>
                </c:pt>
                <c:pt idx="4">
                  <c:v>4800</c:v>
                </c:pt>
                <c:pt idx="5">
                  <c:v>5000</c:v>
                </c:pt>
                <c:pt idx="6">
                  <c:v>6000</c:v>
                </c:pt>
                <c:pt idx="7">
                  <c:v>10000</c:v>
                </c:pt>
                <c:pt idx="8">
                  <c:v>12000</c:v>
                </c:pt>
                <c:pt idx="9">
                  <c:v>12000</c:v>
                </c:pt>
                <c:pt idx="10">
                  <c:v>13200</c:v>
                </c:pt>
                <c:pt idx="11">
                  <c:v>13803</c:v>
                </c:pt>
                <c:pt idx="12">
                  <c:v>14245</c:v>
                </c:pt>
                <c:pt idx="13">
                  <c:v>19876</c:v>
                </c:pt>
                <c:pt idx="14">
                  <c:v>24000</c:v>
                </c:pt>
                <c:pt idx="15">
                  <c:v>46603</c:v>
                </c:pt>
                <c:pt idx="16">
                  <c:v>109401</c:v>
                </c:pt>
                <c:pt idx="17">
                  <c:v>1086640</c:v>
                </c:pt>
              </c:numCache>
            </c:numRef>
          </c:val>
          <c:extLst>
            <c:ext xmlns:c16="http://schemas.microsoft.com/office/drawing/2014/chart" uri="{C3380CC4-5D6E-409C-BE32-E72D297353CC}">
              <c16:uniqueId val="{00000024-D62F-4557-9D61-8246B5E7978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0.253</cdr:x>
      <cdr:y>0.43627</cdr:y>
    </cdr:from>
    <cdr:to>
      <cdr:x>0.50164</cdr:x>
      <cdr:y>0.59314</cdr:y>
    </cdr:to>
    <cdr:sp macro="" textlink="">
      <cdr:nvSpPr>
        <cdr:cNvPr id="2" name="TextBox 1">
          <a:extLst xmlns:a="http://schemas.openxmlformats.org/drawingml/2006/main">
            <a:ext uri="{FF2B5EF4-FFF2-40B4-BE49-F238E27FC236}">
              <a16:creationId xmlns:a16="http://schemas.microsoft.com/office/drawing/2014/main" id="{8BA9EEBD-C5AE-4BCE-4EC6-E250FBE9AE83}"/>
            </a:ext>
          </a:extLst>
        </cdr:cNvPr>
        <cdr:cNvSpPr txBox="1"/>
      </cdr:nvSpPr>
      <cdr:spPr>
        <a:xfrm xmlns:a="http://schemas.openxmlformats.org/drawingml/2006/main">
          <a:off x="2209800" y="1695450"/>
          <a:ext cx="2171699"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a:t>Wages &amp; Benefits 78%</a:t>
          </a:r>
        </a:p>
      </cdr:txBody>
    </cdr:sp>
  </cdr:relSizeAnchor>
  <cdr:relSizeAnchor xmlns:cdr="http://schemas.openxmlformats.org/drawingml/2006/chartDrawing">
    <cdr:from>
      <cdr:x>0.60523</cdr:x>
      <cdr:y>0.27451</cdr:y>
    </cdr:from>
    <cdr:to>
      <cdr:x>0.76009</cdr:x>
      <cdr:y>0.375</cdr:y>
    </cdr:to>
    <cdr:sp macro="" textlink="">
      <cdr:nvSpPr>
        <cdr:cNvPr id="3" name="TextBox 2">
          <a:extLst xmlns:a="http://schemas.openxmlformats.org/drawingml/2006/main">
            <a:ext uri="{FF2B5EF4-FFF2-40B4-BE49-F238E27FC236}">
              <a16:creationId xmlns:a16="http://schemas.microsoft.com/office/drawing/2014/main" id="{E35921E7-A06B-4C5A-F7DC-9BE7EA20CDE1}"/>
            </a:ext>
          </a:extLst>
        </cdr:cNvPr>
        <cdr:cNvSpPr txBox="1"/>
      </cdr:nvSpPr>
      <cdr:spPr>
        <a:xfrm xmlns:a="http://schemas.openxmlformats.org/drawingml/2006/main">
          <a:off x="5286375" y="1066800"/>
          <a:ext cx="1352550"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0.59651</cdr:x>
      <cdr:y>0.29902</cdr:y>
    </cdr:from>
    <cdr:to>
      <cdr:x>0.73501</cdr:x>
      <cdr:y>0.42157</cdr:y>
    </cdr:to>
    <cdr:sp macro="" textlink="">
      <cdr:nvSpPr>
        <cdr:cNvPr id="4" name="TextBox 3">
          <a:extLst xmlns:a="http://schemas.openxmlformats.org/drawingml/2006/main">
            <a:ext uri="{FF2B5EF4-FFF2-40B4-BE49-F238E27FC236}">
              <a16:creationId xmlns:a16="http://schemas.microsoft.com/office/drawing/2014/main" id="{CCEF6243-AE9B-E0C0-7E83-6AB445A53BA2}"/>
            </a:ext>
          </a:extLst>
        </cdr:cNvPr>
        <cdr:cNvSpPr txBox="1"/>
      </cdr:nvSpPr>
      <cdr:spPr>
        <a:xfrm xmlns:a="http://schemas.openxmlformats.org/drawingml/2006/main">
          <a:off x="5210175" y="1162051"/>
          <a:ext cx="1209675"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a:t>Utilities  8%</a:t>
          </a:r>
        </a:p>
        <a:p xmlns:a="http://schemas.openxmlformats.org/drawingml/2006/main">
          <a:endParaRPr lang="en-US" sz="110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3T17:24:50.529"/>
    </inkml:context>
    <inkml:brush xml:id="br0">
      <inkml:brushProperty name="width" value="0.35" units="cm"/>
      <inkml:brushProperty name="height" value="0.35" units="cm"/>
    </inkml:brush>
  </inkml:definitions>
  <inkml:trace contextRef="#ctx0" brushRef="#br0">1550 2108 24575,'612'-26'0,"-574"18"0,0 0 0,0-3 0,-1-1 0,0-2 0,-1-1 0,-1-2 0,64-41 0,-75 42 0,0-2 0,-1 0 0,39-41 0,52-75 0,-87 100 0,0 1 0,-2-1 0,-1-1 0,35-71 0,-49 83 0,0 0 0,-2 0 0,-1-1 0,-1 0 0,-1-1 0,-1 1 0,1-49 0,-5 73 0,-7-186 0,4 162 0,-2 0 0,0 0 0,-1 1 0,-1 0 0,-17-37 0,-3 12 0,-3 2 0,-1 0 0,-2 3 0,-46-48 0,18 21 0,45 49 0,-2 2 0,0 0 0,0 1 0,-2 1 0,0 1 0,-33-20 0,11 11 0,-43-24 0,-128-55 0,133 75 0,0 3 0,-135-23 0,-170 4 0,268 33 0,-43-3 0,90 14 0,24-2 0,0 3 0,0 1 0,-90 16 0,102-7 0,1 3 0,0 0 0,0 2 0,-43 28 0,-21 9 0,77-40 0,1 0 0,0 2 0,1 0 0,1 1 0,-31 34 0,13-14 0,-82 91 0,103-109 0,1 1 0,2 0 0,-1 1 0,2 0 0,1 0 0,-8 21 0,-5 23 0,8-26 0,-15 67 0,18-48 0,2 0 0,-2 100 0,12-143 0,-3 11 0,2 0 0,1 0 0,2 0 0,0 0 0,1 0 0,1 0 0,16 42 0,80 154 0,-71-157 0,-22-41 0,2-1 0,0 0 0,2-1 0,0 0 0,1 0 0,23 25 0,2-5 0,-25-25 0,0-1 0,1-1 0,1 0 0,25 17 0,62 41 0,-66-44 0,1-2 0,1-2 0,46 21 0,22 11 0,-71-35 0,62 25 0,-45-24 0,-39-14 0,1-1 0,1 0 0,-1-2 0,1 1 0,0-2 0,24 3 0,11-3 0,-2-1 0,58 10 0,-59-6-455,0-2 0,63-2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15.457"/>
    </inkml:context>
    <inkml:brush xml:id="br0">
      <inkml:brushProperty name="width" value="0.1" units="cm"/>
      <inkml:brushProperty name="height" value="0.1" units="cm"/>
    </inkml:brush>
  </inkml:definitions>
  <inkml:trace contextRef="#ctx0" brushRef="#br0">10 60 24575,'4'-1'0,"-1"0"0,0 0 0,1-1 0,-1 1 0,0-1 0,0 1 0,0-1 0,0 0 0,0 0 0,0-1 0,3-3 0,22-14 0,-22 17 0,0 1 0,1-1 0,-1 1 0,1 1 0,-1-1 0,1 1 0,0 0 0,-1 1 0,1-1 0,0 2 0,0-1 0,-1 0 0,1 1 0,0 1 0,-1-1 0,1 1 0,-1 0 0,1 0 0,-1 1 0,0 0 0,0 0 0,0 1 0,-1-1 0,1 1 0,-1 0 0,0 1 0,0-1 0,0 1 0,-1 0 0,1 0 0,-1 1 0,0-1 0,-1 1 0,0 0 0,1 0 0,-2 0 0,1 0 0,-1 1 0,0-1 0,0 0 0,-1 1 0,2 12 0,1 9 0,-1 0 0,-2 0 0,0 0 0,-2 1 0,-1-1 0,-7 36 0,7-57 0,0-1 0,-1 1 0,0-1 0,0 1 0,0-1 0,-1 0 0,0-1 0,0 1 0,0 0 0,-1-1 0,0 0 0,0 0 0,0-1 0,0 1 0,-1-1 0,0 0 0,0-1 0,0 1 0,0-1 0,-1 0 0,1-1 0,-1 0 0,1 0 0,-1 0 0,0-1 0,0 1 0,0-2 0,0 1 0,0-1 0,0 0 0,0-1 0,0 1 0,0-2 0,0 1 0,1-1 0,-1 1 0,0-2 0,1 1 0,-1-1 0,1 0 0,0 0 0,0-1 0,0 0 0,1 0 0,-1 0 0,-5-6 0,8 7 0,1 1 0,-1-1 0,0 0 0,1 0 0,-1 0 0,1 0 0,0 0 0,0-1 0,1 1 0,-1-1 0,-1-4 0,3 7 0,-1 0 0,1 0 0,0 1 0,0-1 0,0 0 0,1 0 0,-1 1 0,0-1 0,0 0 0,0 0 0,1 1 0,-1-1 0,0 0 0,0 1 0,1-1 0,-1 0 0,1 1 0,-1-1 0,1 1 0,-1-1 0,1 0 0,0 0 0,28-9 0,-13 8 0,-1 0 0,1 2 0,0-1 0,-1 2 0,1 0 0,-1 1 0,27 7 0,-32-6 0,-1 0 0,1 1 0,-1 0 0,0 1 0,0 0 0,0 0 0,0 1 0,-1 0 0,0 1 0,-1 0 0,1 0 0,10 14 0,-13-16-65,-1 0 0,1 0 0,0 0 0,0 0 0,1-1 0,0 0 0,-1 0 0,1-1 0,1 0 0,-1 0 0,0 0 0,1-1 0,-1 1 0,1-2 0,0 1 0,0-1 0,-1 0 0,1 0 0,0-1 0,10 0 0,8 0-6761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25.015"/>
    </inkml:context>
    <inkml:brush xml:id="br0">
      <inkml:brushProperty name="width" value="0.1" units="cm"/>
      <inkml:brushProperty name="height" value="0.1" units="cm"/>
    </inkml:brush>
  </inkml:definitions>
  <inkml:trace contextRef="#ctx0" brushRef="#br0">287 2 24575,'64'-1'0,"74"3"0,-135-2 0,0 0 0,-1 1 0,1-1 0,0 1 0,0 0 0,-1 0 0,1 0 0,0 0 0,-1 1 0,1-1 0,-1 1 0,0-1 0,1 1 0,-1 0 0,0 0 0,0 0 0,0 0 0,0 0 0,1 3 0,0 0 0,0 1 0,0-1 0,-1 0 0,0 1 0,-1-1 0,1 1 0,-1 0 0,0-1 0,1 8 0,-2-1 0,1 1 0,-2-1 0,0 0 0,0 0 0,-1 0 0,0 0 0,-1 0 0,-9 21 0,9-28 0,0 0 0,-1 0 0,0 0 0,0 0 0,0-1 0,-1 0 0,1 1 0,-1-2 0,0 1 0,0 0 0,-1-1 0,-9 4 0,-79 30 0,62-26 0,21-7 0,-25 8 0,33-7 0,21-2 0,4-3 0,1 2 0,-1 0 0,39 10 0,-52-9 0,0 0 0,-1 0 0,1 0 0,-1 1 0,0 1 0,0-1 0,0 1 0,-1 1 0,0-1 0,0 1 0,0 0 0,6 9 0,-3-3 0,1 0 0,-1 1 0,0 1 0,0 0 0,-2 0 0,11 22 0,-18-32 0,1 1 0,-1-1 0,0 1 0,0-1 0,-1 1 0,1 0 0,-1-1 0,0 1 0,0 0 0,-1 0 0,1-1 0,-1 1 0,0-1 0,0 1 0,-1-1 0,1 1 0,-1-1 0,0 0 0,0 0 0,0 1 0,-1-1 0,0-1 0,0 1 0,-3 4 0,1-3 0,1 0 0,-1 0 0,0 0 0,0-1 0,0 1 0,-1-1 0,0 0 0,0-1 0,0 0 0,0 0 0,0 0 0,-1 0 0,-8 1 0,2-2 0,0 0 0,1-2 0,-1 1 0,0-2 0,0 1 0,-16-4 0,-143-13 92,-37-6-1549,179 18-5369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31.989"/>
    </inkml:context>
    <inkml:brush xml:id="br0">
      <inkml:brushProperty name="width" value="0.1" units="cm"/>
      <inkml:brushProperty name="height" value="0.1" units="cm"/>
    </inkml:brush>
  </inkml:definitions>
  <inkml:trace contextRef="#ctx0" brushRef="#br0">2 0 24575,'0'36'0,"-1"45"0,3 95 0,-2-173 3,1 0 0,-1 0 0,1-1 0,-1 1 0,1 0-1,0-1 1,0 1 0,0 0 0,1-1 0,-1 1 0,1-1 0,-1 0 0,1 1-1,0-1 1,0 0 0,0 0 0,0 0 0,0 0 0,0-1 0,0 1-1,1 0 1,-1-1 0,1 0 0,-1 1 0,1-1 0,-1 0 0,1-1 0,0 1-1,4 1 1,7 0-144,0-1 0,1 0 0,-1-1 0,24-2 1,-18 1-607,6 0-6079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34.438"/>
    </inkml:context>
    <inkml:brush xml:id="br0">
      <inkml:brushProperty name="width" value="0.1" units="cm"/>
      <inkml:brushProperty name="height" value="0.1" units="cm"/>
    </inkml:brush>
  </inkml:definitions>
  <inkml:trace contextRef="#ctx0" brushRef="#br0">0 1 24575,'1'6'0,"0"1"0,0-1 0,0 1 0,1-1 0,4 10 0,5 20 0,-2 66 0,-9-82 0,1 1 0,1-1 0,1 0 0,0 0 0,2-1 0,0 1 0,11 27 0,-9-30 0,-1 0 0,-1 0 0,-1 1 0,3 23 0,-3-20 0,0-1 0,12 39 0,6 8 33,-19-53-266,1 1 0,1-1 0,0 0 0,1 0 0,11 19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51:27.094"/>
    </inkml:context>
    <inkml:brush xml:id="br0">
      <inkml:brushProperty name="width" value="0.035" units="cm"/>
      <inkml:brushProperty name="height" value="0.035" units="cm"/>
      <inkml:brushProperty name="color" value="#E71224"/>
    </inkml:brush>
  </inkml:definitions>
  <inkml:trace contextRef="#ctx0" brushRef="#br0">1580 62 24575,'-721'0'0,"694"2"0,0 1 0,0 1 0,0 2 0,0 0 0,1 2 0,0 1 0,-37 18 0,49-21 0,-84 24 0,76-25 0,1 0 0,0 2 0,1 0 0,-29 15 0,-18 9 0,58-27 0,-1-1 0,0 1 0,1 0 0,0 1 0,0 0 0,0 1 0,1 0 0,0 0 0,0 1 0,0 0 0,1 0 0,-11 14 0,-4 12 0,0 1 0,3 0 0,1 2 0,1 0 0,2 1 0,-12 45 0,18-50 0,1 0 0,2 0 0,1 0 0,0 45 0,5-69 0,-2 26 0,2 1 0,2-1 0,1 0 0,2 0 0,1 0 0,19 60 0,-11-64 0,1-1 0,2-1 0,0 0 0,2-2 0,1 0 0,46 45 0,-39-46 0,40 27 0,22 21 0,-45-37 0,2-1 0,1-3 0,99 51 0,-113-65 0,2-2 0,0-2 0,1-2 0,1 0 0,46 7 0,39 11 0,-80-19 0,77 8 0,-58-10 0,-22-3 0,0-2 0,0-2 0,0-1 0,0-2 0,0-1 0,0-3 0,0-1 0,63-18 0,-54 9 0,7-1 0,-2-3 0,1-2 0,74-41 0,-48 22 0,-62 32 0,0 0 0,-1-2 0,0 0 0,0 0 0,20-18 0,-13 5 0,0-1 0,-1-1 0,-1-1 0,-2-1 0,0 0 0,-2-2 0,26-56 0,-43 83 0,10-22 0,-1-1 0,0 0 0,-2-1 0,-1 0 0,4-32 0,-5 10 0,16-218 0,-22 227 0,0 3 0,-1 0 0,-6-42 0,5 67 0,0 0 0,-1 1 0,0-1 0,-1 1 0,0 0 0,-1 0 0,0 0 0,0 0 0,-1 1 0,0 0 0,-12-12 0,-9-6 0,-1 1 0,-1 1 0,-58-36 0,-106-47 0,99 57 0,-62-23 0,133 63 0,-9-1 0,1 1 0,-57-10 0,18 4 0,-73-10 0,31 8 0,68 13 0,0 1 0,0 2 0,-75 5 0,32 1 0,63-1 0,1 1 0,0 1 0,0 1 0,0 1 0,0 2 0,1 0 0,-26 13 0,-63 21 0,95-38-170,1 1-1,-1 0 0,1 1 1,0 1-1,1 0 0,-1 1 1,-15 12-1,13-5-6655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52:08.015"/>
    </inkml:context>
    <inkml:brush xml:id="br0">
      <inkml:brushProperty name="width" value="0.2" units="cm"/>
      <inkml:brushProperty name="height" value="0.2" units="cm"/>
      <inkml:brushProperty name="color" value="#E71224"/>
    </inkml:brush>
  </inkml:definitions>
  <inkml:trace contextRef="#ctx0" brushRef="#br0">390 1 24575,'-2'104'0,"5"114"0,-4-217 0,1 1 0,0-1 0,0 0 0,0 0 0,0 1 0,0-1 0,0 0 0,1 0 0,-1 1 0,0-1 0,1 0 0,-1 0 0,1 1 0,-1-1 0,1 0 0,0 0 0,-1 0 0,1 0 0,0 0 0,0 0 0,-1 0 0,1 0 0,0 0 0,0-1 0,0 1 0,0 0 0,1 0 0,-1-1 0,0 1 0,0-1 0,0 1 0,0-1 0,1 1 0,-1-1 0,0 0 0,0 0 0,1 1 0,-1-1 0,0 0 0,0 0 0,1 0 0,-1-1 0,0 1 0,3 0 0,6-4 0,-1 0 0,1 0 0,0 0 0,-1-1 0,9-7 0,29-12 0,-42 23 0,0 0 0,0 0 0,0 1 0,0-1 0,0 1 0,0 0 0,0 1 0,0-1 0,0 1 0,0 0 0,0 0 0,0 0 0,0 1 0,-1 0 0,1 0 0,-1 0 0,1 1 0,-1-1 0,0 1 0,1 0 0,-1 0 0,-1 0 0,1 1 0,0 0 0,-1-1 0,0 1 0,0 0 0,5 9 0,2 6 0,0-1 0,-1 2 0,-1-1 0,-1 1 0,7 34 0,-8-19 0,-2 0 0,-1 0 0,-2 0 0,-1 0 0,-6 43 0,5-74 0,-1 1 0,1 0 0,-1-1 0,-1 1 0,1-1 0,0 0 0,-1 0 0,0 0 0,0 0 0,0 0 0,-1-1 0,1 1 0,-1-1 0,0 0 0,0 0 0,0 0 0,0 0 0,0-1 0,-1 0 0,1 0 0,-1 0 0,-7 2 0,-10 4 0,-1-1 0,-1-1 0,-29 3 0,24-5 0,0-2 0,0-2 0,0 0 0,-1-2 0,1-1 0,0-1 0,1-2 0,-1-1 0,-47-18 0,-62-24-1365,77 28-5461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52:10.630"/>
    </inkml:context>
    <inkml:brush xml:id="br0">
      <inkml:brushProperty name="width" value="0.2" units="cm"/>
      <inkml:brushProperty name="height" value="0.2" units="cm"/>
      <inkml:brushProperty name="color" value="#E71224"/>
    </inkml:brush>
  </inkml:definitions>
  <inkml:trace contextRef="#ctx0" brushRef="#br0">1 0 24575,'4'0'0,"8"0"0,5 0 0,6 0 0,4 0 0,2 0 0,1 0 0,0 0 0,1 0 0,-1 0 0,0 0 0,0 0 0,-1 0 0,0 0 0,0 0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3T17:50:18.885"/>
    </inkml:context>
    <inkml:brush xml:id="br0">
      <inkml:brushProperty name="width" value="0.1" units="cm"/>
      <inkml:brushProperty name="height" value="0.1" units="cm"/>
    </inkml:brush>
  </inkml:definitions>
  <inkml:trace contextRef="#ctx0" brushRef="#br0">2 763 24575,'104'-2'0,"114"4"0,-141 12 0,11 0 0,1-10 0,96-8 0,-149 0 0,-1-2 0,64-17 0,-91 20 0,0-1 0,-1 0 0,1 0 0,0-1 0,-1 0 0,0 0 0,0-1 0,-1 1 0,0-2 0,0 1 0,0-1 0,-1 1 0,1-2 0,-2 1 0,1 0 0,-1-1 0,0 0 0,-1 0 0,0 0 0,4-15 0,1-8 0,-2-1 0,-1 0 0,-2 0 0,0-43 0,-3 64 0,-1 0 0,-1 0 0,0 0 0,0 0 0,-1 0 0,-1 1 0,0-1 0,0 1 0,-1 0 0,0 0 0,-1 0 0,0 1 0,0 0 0,-1 0 0,0 1 0,-13-12 0,15 17 0,0-1 0,-1 1 0,1 0 0,-1 1 0,0-1 0,0 1 0,0 1 0,-13-3 0,12 2 0,0 1 0,1-1 0,-1 0 0,0-1 0,1 1 0,-1-1 0,-8-6 0,-48-42 0,48 37 0,0 1 0,-1 1 0,0 0 0,-1 1 0,0 1 0,-29-13 0,20 15 0,0 1 0,0 1 0,0 1 0,-1 1 0,0 2 0,-43 1 0,27 0 0,20 0 0,-1 1 0,-37 5 0,53-3 0,1-1 0,0 1 0,0 0 0,0 1 0,0 0 0,0 0 0,1 0 0,-1 1 0,1 0 0,0 0 0,0 0 0,-8 9 0,-5 8 0,1 1 0,1 1 0,1 1 0,1 0 0,1 1 0,2 1 0,0 0 0,1 0 0,-9 40 0,-8 80 0,23-113-174,1 1 1,2 0-1,2 39 0,0-54-496,0 6-6156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11:40.705"/>
    </inkml:context>
    <inkml:brush xml:id="br0">
      <inkml:brushProperty name="width" value="0.1" units="cm"/>
      <inkml:brushProperty name="height" value="0.1"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3T17:24:54.002"/>
    </inkml:context>
    <inkml:brush xml:id="br0">
      <inkml:brushProperty name="width" value="0.35" units="cm"/>
      <inkml:brushProperty name="height" value="0.35" units="cm"/>
    </inkml:brush>
  </inkml:definitions>
  <inkml:trace contextRef="#ctx0" brushRef="#br0">0 47 24575,'29'0'0,"-1"-2"0,1-1 0,40-9 0,-36 6 0,1 3 0,-1 0 0,56 4 0,36-3 0,-55-15-1365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2:57:19.695"/>
    </inkml:context>
    <inkml:brush xml:id="br0">
      <inkml:brushProperty name="width" value="0.35" units="cm"/>
      <inkml:brushProperty name="height" value="0.35" units="cm"/>
    </inkml:brush>
  </inkml:definitions>
  <inkml:trace contextRef="#ctx0" brushRef="#br0">2921 967 24575,'0'-36'0,"1"-15"0,0 11 0,-6-62 0,3 90 0,0 0 0,0 1 0,-1-1 0,-1 1 0,0 0 0,0 0 0,-1 0 0,0 0 0,-13-17 0,0 1 0,-21-40 0,30 48 0,-1 1 0,-1 1 0,0 0 0,-1 1 0,-1 0 0,-19-19 0,0 8 0,-1 2 0,-1 0 0,-66-34 0,36 26 0,-3 2 0,0 4 0,-1 3 0,-2 2 0,-118-20 0,54 17 0,80 13 0,0 2 0,-81-4 0,-574 16 0,693 0 0,-1 0 0,1 1 0,0 0 0,0 2 0,0 0 0,1 0 0,-1 2 0,1 0 0,-23 14 0,4-3 0,23-11 0,1 0 0,0 0 0,-18 17 0,18-15 0,0-1 0,0 1 0,-17 9 0,1-4 0,6-5 0,0 2 0,2 0 0,-1 2 0,-22 19 0,-1 1 0,32-27 0,1 1 0,0 0 0,1 1 0,-15 16 0,-95 146 0,85-121 0,2 1 0,-43 94 0,70-133 0,-4 5 0,1 0 0,1 1 0,1 0 0,1 0 0,0 0 0,-2 24 0,-8 87 0,-1 36 0,15-150 0,6 159 0,-3-151 0,0 0 0,2 0 0,1-1 0,0 0 0,18 37 0,-14-36 0,-2-3 0,1 0 0,1 0 0,0-1 0,2-1 0,0 0 0,1-1 0,15 17 0,-20-25 0,0 1 0,-1 1 0,0-1 0,10 21 0,-11-21 0,-1 1 0,1-1 0,1 0 0,-1 0 0,17 15 0,33 25 0,3-3 0,2-2 0,1-3 0,3-3 0,123 54 0,-133-69 0,1-4 0,67 15 0,-52-19 0,-14-2 0,0-2 0,103 6 0,310-19 0,-423 1 0,-1-3 0,1-1 0,-1-2 0,0-2 0,70-23 0,-97 23 0,0 0 0,-1-1 0,31-22 0,10-6 0,-11 8 0,-2-2 0,72-64 0,-81 63 0,-2-2 0,-2-1 0,-1-1 0,-2-2 0,27-46 0,1-32 0,-31 63 0,-3-2 0,26-85 0,-28 74 0,-10 27 0,-3-1 0,7-59 0,5-21 0,-14 83-341,-2 0 0,-1 0-1,-3-52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8:58.680"/>
    </inkml:context>
    <inkml:brush xml:id="br0">
      <inkml:brushProperty name="width" value="0.1" units="cm"/>
      <inkml:brushProperty name="height" value="0.1" units="cm"/>
    </inkml:brush>
  </inkml:definitions>
  <inkml:trace contextRef="#ctx0" brushRef="#br0">0 1 24575,'1'9'0,"0"1"0,1-1 0,0 1 0,6 16 0,4 26 0,3 35 0,-9-60 0,-1 1 0,2 36 0,-6-45-297,2-1-1,0 1 0,7 22 0,-9-39 124,4 18-6652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15.457"/>
    </inkml:context>
    <inkml:brush xml:id="br0">
      <inkml:brushProperty name="width" value="0.1" units="cm"/>
      <inkml:brushProperty name="height" value="0.1" units="cm"/>
    </inkml:brush>
  </inkml:definitions>
  <inkml:trace contextRef="#ctx0" brushRef="#br0">10 60 24575,'4'-1'0,"-1"0"0,0 0 0,1-1 0,-1 1 0,0-1 0,0 1 0,0-1 0,0 0 0,0 0 0,0-1 0,3-3 0,22-14 0,-22 17 0,0 1 0,1-1 0,-1 1 0,1 1 0,-1-1 0,1 1 0,0 0 0,-1 1 0,1-1 0,0 2 0,0-1 0,-1 0 0,1 1 0,0 1 0,-1-1 0,1 1 0,-1 0 0,1 0 0,-1 1 0,0 0 0,0 0 0,0 1 0,-1-1 0,1 1 0,-1 0 0,0 1 0,0-1 0,0 1 0,-1 0 0,1 0 0,-1 1 0,0-1 0,-1 1 0,0 0 0,1 0 0,-2 0 0,1 0 0,-1 1 0,0-1 0,0 0 0,-1 1 0,2 12 0,1 9 0,-1 0 0,-2 0 0,0 0 0,-2 1 0,-1-1 0,-7 36 0,7-57 0,0-1 0,-1 1 0,0-1 0,0 1 0,0-1 0,-1 0 0,0-1 0,0 1 0,0 0 0,-1-1 0,0 0 0,0 0 0,0-1 0,0 1 0,-1-1 0,0 0 0,0-1 0,0 1 0,0-1 0,-1 0 0,1-1 0,-1 0 0,1 0 0,-1 0 0,0-1 0,0 1 0,0-2 0,0 1 0,0-1 0,0 0 0,0-1 0,0 1 0,0-2 0,0 1 0,1-1 0,-1 1 0,0-2 0,1 1 0,-1-1 0,1 0 0,0 0 0,0-1 0,0 0 0,1 0 0,-1 0 0,-5-6 0,8 7 0,1 1 0,-1-1 0,0 0 0,1 0 0,-1 0 0,1 0 0,0 0 0,0-1 0,1 1 0,-1-1 0,-1-4 0,3 7 0,-1 0 0,1 0 0,0 1 0,0-1 0,0 0 0,1 0 0,-1 1 0,0-1 0,0 0 0,0 0 0,1 1 0,-1-1 0,0 0 0,0 1 0,1-1 0,-1 0 0,1 1 0,-1-1 0,1 1 0,-1-1 0,1 0 0,0 0 0,28-9 0,-13 8 0,-1 0 0,1 2 0,0-1 0,-1 2 0,1 0 0,-1 1 0,27 7 0,-32-6 0,-1 0 0,1 1 0,-1 0 0,0 1 0,0 0 0,0 0 0,0 1 0,-1 0 0,0 1 0,-1 0 0,1 0 0,10 14 0,-13-16-65,-1 0 0,1 0 0,0 0 0,0 0 0,1-1 0,0 0 0,-1 0 0,1-1 0,1 0 0,-1 0 0,0 0 0,1-1 0,-1 1 0,1-2 0,0 1 0,0-1 0,-1 0 0,1 0 0,0-1 0,10 0 0,8 0-6761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25.015"/>
    </inkml:context>
    <inkml:brush xml:id="br0">
      <inkml:brushProperty name="width" value="0.1" units="cm"/>
      <inkml:brushProperty name="height" value="0.1" units="cm"/>
    </inkml:brush>
  </inkml:definitions>
  <inkml:trace contextRef="#ctx0" brushRef="#br0">287 2 24575,'64'-1'0,"74"3"0,-135-2 0,0 0 0,-1 1 0,1-1 0,0 1 0,0 0 0,-1 0 0,1 0 0,0 0 0,-1 1 0,1-1 0,-1 1 0,0-1 0,1 1 0,-1 0 0,0 0 0,0 0 0,0 0 0,0 0 0,1 3 0,0 0 0,0 1 0,0-1 0,-1 0 0,0 1 0,-1-1 0,1 1 0,-1 0 0,0-1 0,1 8 0,-2-1 0,1 1 0,-2-1 0,0 0 0,0 0 0,-1 0 0,0 0 0,-1 0 0,-9 21 0,9-28 0,0 0 0,-1 0 0,0 0 0,0 0 0,0-1 0,-1 0 0,1 1 0,-1-2 0,0 1 0,0 0 0,-1-1 0,-9 4 0,-79 30 0,62-26 0,21-7 0,-25 8 0,33-7 0,21-2 0,4-3 0,1 2 0,-1 0 0,39 10 0,-52-9 0,0 0 0,-1 0 0,1 0 0,-1 1 0,0 1 0,0-1 0,0 1 0,-1 1 0,0-1 0,0 1 0,0 0 0,6 9 0,-3-3 0,1 0 0,-1 1 0,0 1 0,0 0 0,-2 0 0,11 22 0,-18-32 0,1 1 0,-1-1 0,0 1 0,0-1 0,-1 1 0,1 0 0,-1-1 0,0 1 0,0 0 0,-1 0 0,1-1 0,-1 1 0,0-1 0,0 1 0,-1-1 0,1 1 0,-1-1 0,0 0 0,0 0 0,0 1 0,-1-1 0,0-1 0,0 1 0,-3 4 0,1-3 0,1 0 0,-1 0 0,0 0 0,0-1 0,0 1 0,-1-1 0,0 0 0,0-1 0,0 0 0,0 0 0,0 0 0,-1 0 0,-8 1 0,2-2 0,0 0 0,1-2 0,-1 1 0,0-2 0,0 1 0,-16-4 0,-143-13 92,-37-6-1549,179 18-5369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31.989"/>
    </inkml:context>
    <inkml:brush xml:id="br0">
      <inkml:brushProperty name="width" value="0.1" units="cm"/>
      <inkml:brushProperty name="height" value="0.1" units="cm"/>
    </inkml:brush>
  </inkml:definitions>
  <inkml:trace contextRef="#ctx0" brushRef="#br0">2 0 24575,'0'36'0,"-1"45"0,3 95 0,-2-173 3,1 0 0,-1 0 0,1-1 0,-1 1 0,1 0-1,0-1 1,0 1 0,0 0 0,1-1 0,-1 1 0,1-1 0,-1 0 0,1 1-1,0-1 1,0 0 0,0 0 0,0 0 0,0 0 0,0-1 0,0 1-1,1 0 1,-1-1 0,1 0 0,-1 1 0,1-1 0,-1 0 0,1-1 0,0 1-1,4 1 1,7 0-144,0-1 0,1 0 0,-1-1 0,24-2 1,-18 1-607,6 0-6079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9:34.438"/>
    </inkml:context>
    <inkml:brush xml:id="br0">
      <inkml:brushProperty name="width" value="0.1" units="cm"/>
      <inkml:brushProperty name="height" value="0.1" units="cm"/>
    </inkml:brush>
  </inkml:definitions>
  <inkml:trace contextRef="#ctx0" brushRef="#br0">0 1 24575,'1'6'0,"0"1"0,0-1 0,0 1 0,1-1 0,4 10 0,5 20 0,-2 66 0,-9-82 0,1 1 0,1-1 0,1 0 0,0 0 0,2-1 0,0 1 0,11 27 0,-9-30 0,-1 0 0,-1 0 0,-1 1 0,3 23 0,-3-20 0,0-1 0,12 39 0,6 8 33,-19-53-266,1 1 0,1-1 0,0 0 0,1 0 0,11 19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23:08:58.680"/>
    </inkml:context>
    <inkml:brush xml:id="br0">
      <inkml:brushProperty name="width" value="0.1" units="cm"/>
      <inkml:brushProperty name="height" value="0.1" units="cm"/>
    </inkml:brush>
  </inkml:definitions>
  <inkml:trace contextRef="#ctx0" brushRef="#br0">0 1 24575,'1'9'0,"0"1"0,1-1 0,0 1 0,6 16 0,4 26 0,3 35 0,-9-60 0,-1 1 0,2 36 0,-6-45-297,2-1-1,0 1 0,7 22 0,-9-39 124,4 18-6652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6"/>
          </a:xfrm>
          <a:prstGeom prst="rect">
            <a:avLst/>
          </a:prstGeom>
        </p:spPr>
        <p:txBody>
          <a:bodyPr vert="horz" lIns="93094" tIns="46548" rIns="93094" bIns="46548" rtlCol="0"/>
          <a:lstStyle>
            <a:lvl1pPr algn="l">
              <a:defRPr sz="1200"/>
            </a:lvl1pPr>
          </a:lstStyle>
          <a:p>
            <a:endParaRPr lang="en-US"/>
          </a:p>
        </p:txBody>
      </p:sp>
      <p:sp>
        <p:nvSpPr>
          <p:cNvPr id="3" name="Date Placeholder 2"/>
          <p:cNvSpPr>
            <a:spLocks noGrp="1"/>
          </p:cNvSpPr>
          <p:nvPr>
            <p:ph type="dt" idx="1"/>
          </p:nvPr>
        </p:nvSpPr>
        <p:spPr>
          <a:xfrm>
            <a:off x="3967341" y="1"/>
            <a:ext cx="3035088" cy="466116"/>
          </a:xfrm>
          <a:prstGeom prst="rect">
            <a:avLst/>
          </a:prstGeom>
        </p:spPr>
        <p:txBody>
          <a:bodyPr vert="horz" lIns="93094" tIns="46548" rIns="93094" bIns="46548" rtlCol="0"/>
          <a:lstStyle>
            <a:lvl1pPr algn="r">
              <a:defRPr sz="1200"/>
            </a:lvl1pPr>
          </a:lstStyle>
          <a:p>
            <a:fld id="{3ABF1784-1418-496F-B355-EAAC97D66128}" type="datetimeFigureOut">
              <a:rPr lang="en-US" smtClean="0"/>
              <a:t>2/13/2024</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094" tIns="46548" rIns="93094" bIns="46548" rtlCol="0" anchor="ctr"/>
          <a:lstStyle/>
          <a:p>
            <a:endParaRPr lang="en-US"/>
          </a:p>
        </p:txBody>
      </p:sp>
      <p:sp>
        <p:nvSpPr>
          <p:cNvPr id="5" name="Notes Placeholder 4"/>
          <p:cNvSpPr>
            <a:spLocks noGrp="1"/>
          </p:cNvSpPr>
          <p:nvPr>
            <p:ph type="body" sz="quarter" idx="3"/>
          </p:nvPr>
        </p:nvSpPr>
        <p:spPr>
          <a:xfrm>
            <a:off x="700405" y="4470838"/>
            <a:ext cx="5603240" cy="3657957"/>
          </a:xfrm>
          <a:prstGeom prst="rect">
            <a:avLst/>
          </a:prstGeom>
        </p:spPr>
        <p:txBody>
          <a:bodyPr vert="horz" lIns="93094" tIns="46548" rIns="93094" bIns="4654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7"/>
            <a:ext cx="3035088" cy="466115"/>
          </a:xfrm>
          <a:prstGeom prst="rect">
            <a:avLst/>
          </a:prstGeom>
        </p:spPr>
        <p:txBody>
          <a:bodyPr vert="horz" lIns="93094" tIns="46548" rIns="93094" bIns="46548"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7"/>
            <a:ext cx="3035088" cy="466115"/>
          </a:xfrm>
          <a:prstGeom prst="rect">
            <a:avLst/>
          </a:prstGeom>
        </p:spPr>
        <p:txBody>
          <a:bodyPr vert="horz" lIns="93094" tIns="46548" rIns="93094" bIns="46548" rtlCol="0" anchor="b"/>
          <a:lstStyle>
            <a:lvl1pPr algn="r">
              <a:defRPr sz="1200"/>
            </a:lvl1pPr>
          </a:lstStyle>
          <a:p>
            <a:fld id="{7E7C3EAB-0695-4878-9A09-42308C51C471}" type="slidenum">
              <a:rPr lang="en-US" smtClean="0"/>
              <a:t>‹#›</a:t>
            </a:fld>
            <a:endParaRPr lang="en-US"/>
          </a:p>
        </p:txBody>
      </p:sp>
    </p:spTree>
    <p:extLst>
      <p:ext uri="{BB962C8B-B14F-4D97-AF65-F5344CB8AC3E}">
        <p14:creationId xmlns:p14="http://schemas.microsoft.com/office/powerpoint/2010/main" val="284476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C3EAB-0695-4878-9A09-42308C51C471}" type="slidenum">
              <a:rPr lang="en-US" smtClean="0"/>
              <a:t>1</a:t>
            </a:fld>
            <a:endParaRPr lang="en-US"/>
          </a:p>
        </p:txBody>
      </p:sp>
    </p:spTree>
    <p:extLst>
      <p:ext uri="{BB962C8B-B14F-4D97-AF65-F5344CB8AC3E}">
        <p14:creationId xmlns:p14="http://schemas.microsoft.com/office/powerpoint/2010/main" val="102171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C3EAB-0695-4878-9A09-42308C51C471}" type="slidenum">
              <a:rPr lang="en-US" smtClean="0"/>
              <a:t>7</a:t>
            </a:fld>
            <a:endParaRPr lang="en-US"/>
          </a:p>
        </p:txBody>
      </p:sp>
    </p:spTree>
    <p:extLst>
      <p:ext uri="{BB962C8B-B14F-4D97-AF65-F5344CB8AC3E}">
        <p14:creationId xmlns:p14="http://schemas.microsoft.com/office/powerpoint/2010/main" val="320977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Page 6 of the published HGMD Budget, you’ll find a summary of the total dues, the percentage of increase, and the average dues per month.</a:t>
            </a:r>
          </a:p>
          <a:p>
            <a:endParaRPr lang="en-US" sz="1400" dirty="0"/>
          </a:p>
          <a:p>
            <a:r>
              <a:rPr lang="en-US" sz="1400" dirty="0"/>
              <a:t>We have lowered the increase of dues from 16.21% in 2023, to 10.44% for 2024. (Page 8 2023 Budget). HGA dues increased 10.91%.</a:t>
            </a:r>
          </a:p>
          <a:p>
            <a:endParaRPr lang="en-US" sz="1400" dirty="0"/>
          </a:p>
          <a:p>
            <a:r>
              <a:rPr lang="en-US" sz="1400" dirty="0"/>
              <a:t>This includes fully funding the restaurant as we’ll go over later. The average monthly dues will increase $6.24.</a:t>
            </a:r>
          </a:p>
          <a:p>
            <a:endParaRPr lang="en-US" sz="1400" dirty="0"/>
          </a:p>
        </p:txBody>
      </p:sp>
      <p:sp>
        <p:nvSpPr>
          <p:cNvPr id="4" name="Slide Number Placeholder 3"/>
          <p:cNvSpPr>
            <a:spLocks noGrp="1"/>
          </p:cNvSpPr>
          <p:nvPr>
            <p:ph type="sldNum" sz="quarter" idx="5"/>
          </p:nvPr>
        </p:nvSpPr>
        <p:spPr/>
        <p:txBody>
          <a:bodyPr/>
          <a:lstStyle/>
          <a:p>
            <a:fld id="{7E7C3EAB-0695-4878-9A09-42308C51C471}" type="slidenum">
              <a:rPr lang="en-US" smtClean="0"/>
              <a:t>13</a:t>
            </a:fld>
            <a:endParaRPr lang="en-US"/>
          </a:p>
        </p:txBody>
      </p:sp>
    </p:spTree>
    <p:extLst>
      <p:ext uri="{BB962C8B-B14F-4D97-AF65-F5344CB8AC3E}">
        <p14:creationId xmlns:p14="http://schemas.microsoft.com/office/powerpoint/2010/main" val="341569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 labor runs at a higher percentage of the total budget. But we honestly don’t know how accurate these numbers are. Jerry used a proportionate share for cost of goods sold, and Cormac gave him the number of additional part-time hours that would be needed for a full schedule. These numbers will likely adjust.</a:t>
            </a:r>
          </a:p>
          <a:p>
            <a:endParaRPr lang="en-US" dirty="0"/>
          </a:p>
          <a:p>
            <a:r>
              <a:rPr lang="en-US" dirty="0"/>
              <a:t>After the budget workshops, I was criticized by a very loud,  but fortunately very few. The same few who protested our campaigning and said we couldn’t post flyers, used the Area Representative’s Organization to post flyers accusing me of a “20 minute blistering attack on Jon” Rea at the budget meetings. That didn’t happen, and the person who wrote the email didn’t attend the budget workshops. </a:t>
            </a:r>
          </a:p>
          <a:p>
            <a:endParaRPr lang="en-US" dirty="0"/>
          </a:p>
          <a:p>
            <a:r>
              <a:rPr lang="en-US" dirty="0"/>
              <a:t>What did happen was that the entire HGMD met with Jerry Counts and Jon Rea in August  and we agreed to fully fund the restaurant. Later, Jon and Jerry decided to change those numbers and actually reduce the restaurant’s funding in the Sept. 8</a:t>
            </a:r>
            <a:r>
              <a:rPr lang="en-US" baseline="30000" dirty="0"/>
              <a:t>th</a:t>
            </a:r>
            <a:r>
              <a:rPr lang="en-US" dirty="0"/>
              <a:t> Manager’s Budget without notifying us. That was the extend of what happened and what was explained at the budget workshop. </a:t>
            </a:r>
          </a:p>
          <a:p>
            <a:endParaRPr lang="en-US" dirty="0"/>
          </a:p>
          <a:p>
            <a:r>
              <a:rPr lang="en-US" dirty="0"/>
              <a:t>We hope that all of you will support the restaurant, commit to attending at least once a week, and watch for the new events and menu items that will </a:t>
            </a:r>
            <a:r>
              <a:rPr lang="en-US"/>
              <a:t>be coming!</a:t>
            </a:r>
            <a:endParaRPr lang="en-US" dirty="0"/>
          </a:p>
        </p:txBody>
      </p:sp>
      <p:sp>
        <p:nvSpPr>
          <p:cNvPr id="4" name="Slide Number Placeholder 3"/>
          <p:cNvSpPr>
            <a:spLocks noGrp="1"/>
          </p:cNvSpPr>
          <p:nvPr>
            <p:ph type="sldNum" sz="quarter" idx="5"/>
          </p:nvPr>
        </p:nvSpPr>
        <p:spPr/>
        <p:txBody>
          <a:bodyPr/>
          <a:lstStyle/>
          <a:p>
            <a:fld id="{7E7C3EAB-0695-4878-9A09-42308C51C471}" type="slidenum">
              <a:rPr lang="en-US" smtClean="0"/>
              <a:t>14</a:t>
            </a:fld>
            <a:endParaRPr lang="en-US"/>
          </a:p>
        </p:txBody>
      </p:sp>
    </p:spTree>
    <p:extLst>
      <p:ext uri="{BB962C8B-B14F-4D97-AF65-F5344CB8AC3E}">
        <p14:creationId xmlns:p14="http://schemas.microsoft.com/office/powerpoint/2010/main" val="333420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C3EAB-0695-4878-9A09-42308C51C471}" type="slidenum">
              <a:rPr lang="en-US" smtClean="0"/>
              <a:t>17</a:t>
            </a:fld>
            <a:endParaRPr lang="en-US"/>
          </a:p>
        </p:txBody>
      </p:sp>
    </p:spTree>
    <p:extLst>
      <p:ext uri="{BB962C8B-B14F-4D97-AF65-F5344CB8AC3E}">
        <p14:creationId xmlns:p14="http://schemas.microsoft.com/office/powerpoint/2010/main" val="366486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C3EAB-0695-4878-9A09-42308C51C471}" type="slidenum">
              <a:rPr lang="en-US" smtClean="0"/>
              <a:t>20</a:t>
            </a:fld>
            <a:endParaRPr lang="en-US"/>
          </a:p>
        </p:txBody>
      </p:sp>
    </p:spTree>
    <p:extLst>
      <p:ext uri="{BB962C8B-B14F-4D97-AF65-F5344CB8AC3E}">
        <p14:creationId xmlns:p14="http://schemas.microsoft.com/office/powerpoint/2010/main" val="270412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7C3EAB-0695-4878-9A09-42308C51C471}" type="slidenum">
              <a:rPr lang="en-US" smtClean="0"/>
              <a:t>21</a:t>
            </a:fld>
            <a:endParaRPr lang="en-US"/>
          </a:p>
        </p:txBody>
      </p:sp>
    </p:spTree>
    <p:extLst>
      <p:ext uri="{BB962C8B-B14F-4D97-AF65-F5344CB8AC3E}">
        <p14:creationId xmlns:p14="http://schemas.microsoft.com/office/powerpoint/2010/main" val="274866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0CA9-3CEB-2B05-2F54-FAC2D1B59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0CF426-4295-4090-CE1D-8DBA5B1331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766042-86C6-1E00-AAB1-BE8ED72CC9C3}"/>
              </a:ext>
            </a:extLst>
          </p:cNvPr>
          <p:cNvSpPr>
            <a:spLocks noGrp="1"/>
          </p:cNvSpPr>
          <p:nvPr>
            <p:ph type="dt" sz="half" idx="10"/>
          </p:nvPr>
        </p:nvSpPr>
        <p:spPr/>
        <p:txBody>
          <a:bodyPr/>
          <a:lstStyle/>
          <a:p>
            <a:fld id="{EF121644-3C88-4CAC-9A15-4A2707CC8C09}" type="datetime1">
              <a:rPr lang="en-US" smtClean="0"/>
              <a:t>2/13/2024</a:t>
            </a:fld>
            <a:endParaRPr lang="en-US"/>
          </a:p>
        </p:txBody>
      </p:sp>
      <p:sp>
        <p:nvSpPr>
          <p:cNvPr id="5" name="Footer Placeholder 4">
            <a:extLst>
              <a:ext uri="{FF2B5EF4-FFF2-40B4-BE49-F238E27FC236}">
                <a16:creationId xmlns:a16="http://schemas.microsoft.com/office/drawing/2014/main" id="{873267B0-5689-05F4-40A8-89FE2409D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7A1CB-A4EF-B6DE-DC0E-A1016053F07B}"/>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28666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036E-0CA6-8ABF-A440-31AADD76C4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E82466-E7C8-81DF-5343-CC905F2BC5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2359F-1EFA-2A43-46F1-02958AB9BA07}"/>
              </a:ext>
            </a:extLst>
          </p:cNvPr>
          <p:cNvSpPr>
            <a:spLocks noGrp="1"/>
          </p:cNvSpPr>
          <p:nvPr>
            <p:ph type="dt" sz="half" idx="10"/>
          </p:nvPr>
        </p:nvSpPr>
        <p:spPr/>
        <p:txBody>
          <a:bodyPr/>
          <a:lstStyle/>
          <a:p>
            <a:fld id="{54818B33-4DA2-4D57-A16D-A1BC408F6FE4}" type="datetime1">
              <a:rPr lang="en-US" smtClean="0"/>
              <a:t>2/13/2024</a:t>
            </a:fld>
            <a:endParaRPr lang="en-US"/>
          </a:p>
        </p:txBody>
      </p:sp>
      <p:sp>
        <p:nvSpPr>
          <p:cNvPr id="5" name="Footer Placeholder 4">
            <a:extLst>
              <a:ext uri="{FF2B5EF4-FFF2-40B4-BE49-F238E27FC236}">
                <a16:creationId xmlns:a16="http://schemas.microsoft.com/office/drawing/2014/main" id="{F8470232-2ADD-B937-583C-5AC3570FC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684E3-8872-B0C5-9C7C-37D53D069308}"/>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231891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F2D0E-9474-A903-875D-5D39C01FFE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47DF7-A2D2-DEAA-6322-AB5FA8C4CE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187B7-AFF2-6106-EFC8-3CE83EDA217F}"/>
              </a:ext>
            </a:extLst>
          </p:cNvPr>
          <p:cNvSpPr>
            <a:spLocks noGrp="1"/>
          </p:cNvSpPr>
          <p:nvPr>
            <p:ph type="dt" sz="half" idx="10"/>
          </p:nvPr>
        </p:nvSpPr>
        <p:spPr/>
        <p:txBody>
          <a:bodyPr/>
          <a:lstStyle/>
          <a:p>
            <a:fld id="{33415CB6-90E9-4D1B-8812-5B53D7BA7A1F}" type="datetime1">
              <a:rPr lang="en-US" smtClean="0"/>
              <a:t>2/13/2024</a:t>
            </a:fld>
            <a:endParaRPr lang="en-US"/>
          </a:p>
        </p:txBody>
      </p:sp>
      <p:sp>
        <p:nvSpPr>
          <p:cNvPr id="5" name="Footer Placeholder 4">
            <a:extLst>
              <a:ext uri="{FF2B5EF4-FFF2-40B4-BE49-F238E27FC236}">
                <a16:creationId xmlns:a16="http://schemas.microsoft.com/office/drawing/2014/main" id="{81FF3F9A-C6AE-94EB-4C0F-821B16BD9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AAE6-23D6-2B43-729C-BCC0766F30FF}"/>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48040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13BB0-F355-069B-F850-97121BF7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AD5B8-3534-475D-636B-6559A9A97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15C35-A005-6A9D-0AB9-0144F8B0BBBB}"/>
              </a:ext>
            </a:extLst>
          </p:cNvPr>
          <p:cNvSpPr>
            <a:spLocks noGrp="1"/>
          </p:cNvSpPr>
          <p:nvPr>
            <p:ph type="dt" sz="half" idx="10"/>
          </p:nvPr>
        </p:nvSpPr>
        <p:spPr/>
        <p:txBody>
          <a:bodyPr/>
          <a:lstStyle/>
          <a:p>
            <a:fld id="{7C00014A-02ED-4AA6-82CD-11789B1EA326}" type="datetime1">
              <a:rPr lang="en-US" smtClean="0"/>
              <a:t>2/13/2024</a:t>
            </a:fld>
            <a:endParaRPr lang="en-US"/>
          </a:p>
        </p:txBody>
      </p:sp>
      <p:sp>
        <p:nvSpPr>
          <p:cNvPr id="5" name="Footer Placeholder 4">
            <a:extLst>
              <a:ext uri="{FF2B5EF4-FFF2-40B4-BE49-F238E27FC236}">
                <a16:creationId xmlns:a16="http://schemas.microsoft.com/office/drawing/2014/main" id="{447869E7-D63F-1D7D-3762-C6A41B8BD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968C9-6EF8-8ECA-30DD-7C9E76F0ACF2}"/>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13419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EFF2-B8E7-E027-0CB2-92F1306E2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94A22-A479-5A89-CC5B-2EE3BBD5E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F63-C3E2-9075-4BE3-D87E58AB60A5}"/>
              </a:ext>
            </a:extLst>
          </p:cNvPr>
          <p:cNvSpPr>
            <a:spLocks noGrp="1"/>
          </p:cNvSpPr>
          <p:nvPr>
            <p:ph type="dt" sz="half" idx="10"/>
          </p:nvPr>
        </p:nvSpPr>
        <p:spPr/>
        <p:txBody>
          <a:bodyPr/>
          <a:lstStyle/>
          <a:p>
            <a:fld id="{733C647B-956B-4D2D-B609-4D224E15155C}" type="datetime1">
              <a:rPr lang="en-US" smtClean="0"/>
              <a:t>2/13/2024</a:t>
            </a:fld>
            <a:endParaRPr lang="en-US"/>
          </a:p>
        </p:txBody>
      </p:sp>
      <p:sp>
        <p:nvSpPr>
          <p:cNvPr id="5" name="Footer Placeholder 4">
            <a:extLst>
              <a:ext uri="{FF2B5EF4-FFF2-40B4-BE49-F238E27FC236}">
                <a16:creationId xmlns:a16="http://schemas.microsoft.com/office/drawing/2014/main" id="{75EAFE85-0348-FBE6-A799-B9DA7AEB2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F6479-7E0B-DCFF-A5A1-E1335B40CB49}"/>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388965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B31-138B-877C-4769-80B398ED75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BE168-3AAF-7AD7-E2DD-9EC5D9BF5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49BA5-CE49-ABFD-920E-4A13F40C8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8D85B0-9218-36D7-BCCC-F439EA189284}"/>
              </a:ext>
            </a:extLst>
          </p:cNvPr>
          <p:cNvSpPr>
            <a:spLocks noGrp="1"/>
          </p:cNvSpPr>
          <p:nvPr>
            <p:ph type="dt" sz="half" idx="10"/>
          </p:nvPr>
        </p:nvSpPr>
        <p:spPr/>
        <p:txBody>
          <a:bodyPr/>
          <a:lstStyle/>
          <a:p>
            <a:fld id="{E3997B7D-E2D9-47DA-8F85-591B12728F21}" type="datetime1">
              <a:rPr lang="en-US" smtClean="0"/>
              <a:t>2/13/2024</a:t>
            </a:fld>
            <a:endParaRPr lang="en-US"/>
          </a:p>
        </p:txBody>
      </p:sp>
      <p:sp>
        <p:nvSpPr>
          <p:cNvPr id="6" name="Footer Placeholder 5">
            <a:extLst>
              <a:ext uri="{FF2B5EF4-FFF2-40B4-BE49-F238E27FC236}">
                <a16:creationId xmlns:a16="http://schemas.microsoft.com/office/drawing/2014/main" id="{FAFD1CDB-8121-920A-A897-27B0E4043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043F1-4FE6-01B1-A85A-5D9D27E308C1}"/>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300090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7682-A590-2BE5-6132-3628F4CAB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6AA69-1C00-2FD2-6645-7582E04AA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11DEB-DA37-1187-095A-231F06295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6F5AAD-F8B1-BE45-D4AB-9BB854F3A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039F5F-38AA-A700-7B92-9A79461898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61DA7-869B-C881-BE26-048F2E33D8A9}"/>
              </a:ext>
            </a:extLst>
          </p:cNvPr>
          <p:cNvSpPr>
            <a:spLocks noGrp="1"/>
          </p:cNvSpPr>
          <p:nvPr>
            <p:ph type="dt" sz="half" idx="10"/>
          </p:nvPr>
        </p:nvSpPr>
        <p:spPr/>
        <p:txBody>
          <a:bodyPr/>
          <a:lstStyle/>
          <a:p>
            <a:fld id="{5C5EF4F5-108A-4FDA-908B-4491F149596F}" type="datetime1">
              <a:rPr lang="en-US" smtClean="0"/>
              <a:t>2/13/2024</a:t>
            </a:fld>
            <a:endParaRPr lang="en-US"/>
          </a:p>
        </p:txBody>
      </p:sp>
      <p:sp>
        <p:nvSpPr>
          <p:cNvPr id="8" name="Footer Placeholder 7">
            <a:extLst>
              <a:ext uri="{FF2B5EF4-FFF2-40B4-BE49-F238E27FC236}">
                <a16:creationId xmlns:a16="http://schemas.microsoft.com/office/drawing/2014/main" id="{433E3815-8776-291C-32A3-DB0E6208C4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9CFE6D-7E1E-85D5-3827-C59D23FDA431}"/>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291444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9084-F9CF-9DD7-A8E6-3F156B2E1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CD6CB6-A802-00AD-D063-E033431D8DA3}"/>
              </a:ext>
            </a:extLst>
          </p:cNvPr>
          <p:cNvSpPr>
            <a:spLocks noGrp="1"/>
          </p:cNvSpPr>
          <p:nvPr>
            <p:ph type="dt" sz="half" idx="10"/>
          </p:nvPr>
        </p:nvSpPr>
        <p:spPr/>
        <p:txBody>
          <a:bodyPr/>
          <a:lstStyle/>
          <a:p>
            <a:fld id="{E063959E-CFBE-4B46-982C-BC3051641B33}" type="datetime1">
              <a:rPr lang="en-US" smtClean="0"/>
              <a:t>2/13/2024</a:t>
            </a:fld>
            <a:endParaRPr lang="en-US"/>
          </a:p>
        </p:txBody>
      </p:sp>
      <p:sp>
        <p:nvSpPr>
          <p:cNvPr id="4" name="Footer Placeholder 3">
            <a:extLst>
              <a:ext uri="{FF2B5EF4-FFF2-40B4-BE49-F238E27FC236}">
                <a16:creationId xmlns:a16="http://schemas.microsoft.com/office/drawing/2014/main" id="{0C20F259-595F-C914-AEE0-7017D8DDF8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DCF9D-5C7B-096B-90A9-AC9F40C7CE74}"/>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425781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86802-6525-1E5F-7642-34F6B6B7669D}"/>
              </a:ext>
            </a:extLst>
          </p:cNvPr>
          <p:cNvSpPr>
            <a:spLocks noGrp="1"/>
          </p:cNvSpPr>
          <p:nvPr>
            <p:ph type="dt" sz="half" idx="10"/>
          </p:nvPr>
        </p:nvSpPr>
        <p:spPr/>
        <p:txBody>
          <a:bodyPr/>
          <a:lstStyle/>
          <a:p>
            <a:fld id="{3C7F0FDC-CAD7-412E-9794-80D0EDAC72A8}" type="datetime1">
              <a:rPr lang="en-US" smtClean="0"/>
              <a:t>2/13/2024</a:t>
            </a:fld>
            <a:endParaRPr lang="en-US"/>
          </a:p>
        </p:txBody>
      </p:sp>
      <p:sp>
        <p:nvSpPr>
          <p:cNvPr id="3" name="Footer Placeholder 2">
            <a:extLst>
              <a:ext uri="{FF2B5EF4-FFF2-40B4-BE49-F238E27FC236}">
                <a16:creationId xmlns:a16="http://schemas.microsoft.com/office/drawing/2014/main" id="{08E3DAB9-7A8D-DC4F-4BA1-8751E42C30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162EF0-F495-6C57-7272-ABF73B26EE7E}"/>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1299599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DD9C-AAF9-F36C-DC87-786C7ECB1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CC97EF-6F34-112D-B20F-41394F1060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C5001-F311-6CA3-F15B-B9D2C043B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F8ADB-7353-1859-92BA-E8776651392B}"/>
              </a:ext>
            </a:extLst>
          </p:cNvPr>
          <p:cNvSpPr>
            <a:spLocks noGrp="1"/>
          </p:cNvSpPr>
          <p:nvPr>
            <p:ph type="dt" sz="half" idx="10"/>
          </p:nvPr>
        </p:nvSpPr>
        <p:spPr/>
        <p:txBody>
          <a:bodyPr/>
          <a:lstStyle/>
          <a:p>
            <a:fld id="{9D78DB58-984B-46A9-810A-C2F4061134BD}" type="datetime1">
              <a:rPr lang="en-US" smtClean="0"/>
              <a:t>2/13/2024</a:t>
            </a:fld>
            <a:endParaRPr lang="en-US"/>
          </a:p>
        </p:txBody>
      </p:sp>
      <p:sp>
        <p:nvSpPr>
          <p:cNvPr id="6" name="Footer Placeholder 5">
            <a:extLst>
              <a:ext uri="{FF2B5EF4-FFF2-40B4-BE49-F238E27FC236}">
                <a16:creationId xmlns:a16="http://schemas.microsoft.com/office/drawing/2014/main" id="{60B1C604-708C-A894-2CA1-43BD3AE23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10757-358B-77DE-4F64-2DB6C46ABD04}"/>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371746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9723-A0D0-1639-0F06-21643C04C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D779B-041C-9824-A0CE-2EF52DF13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6EEAE8-924D-DF88-12E4-CAD9A5680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A83CD-A194-3913-4662-2B38431C7185}"/>
              </a:ext>
            </a:extLst>
          </p:cNvPr>
          <p:cNvSpPr>
            <a:spLocks noGrp="1"/>
          </p:cNvSpPr>
          <p:nvPr>
            <p:ph type="dt" sz="half" idx="10"/>
          </p:nvPr>
        </p:nvSpPr>
        <p:spPr/>
        <p:txBody>
          <a:bodyPr/>
          <a:lstStyle/>
          <a:p>
            <a:fld id="{BABCB5C3-0C82-4305-B510-1F6764BF079A}" type="datetime1">
              <a:rPr lang="en-US" smtClean="0"/>
              <a:t>2/13/2024</a:t>
            </a:fld>
            <a:endParaRPr lang="en-US"/>
          </a:p>
        </p:txBody>
      </p:sp>
      <p:sp>
        <p:nvSpPr>
          <p:cNvPr id="6" name="Footer Placeholder 5">
            <a:extLst>
              <a:ext uri="{FF2B5EF4-FFF2-40B4-BE49-F238E27FC236}">
                <a16:creationId xmlns:a16="http://schemas.microsoft.com/office/drawing/2014/main" id="{E6EA1B0D-59B4-8E0D-8FDC-9D220FC83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2F989-B35B-2215-AEE5-8EF949E3DB3A}"/>
              </a:ext>
            </a:extLst>
          </p:cNvPr>
          <p:cNvSpPr>
            <a:spLocks noGrp="1"/>
          </p:cNvSpPr>
          <p:nvPr>
            <p:ph type="sldNum" sz="quarter" idx="12"/>
          </p:nvPr>
        </p:nvSpPr>
        <p:spPr/>
        <p:txBody>
          <a:bodyPr/>
          <a:lstStyle/>
          <a:p>
            <a:fld id="{483055B5-A326-4CFC-939B-F930823EC858}" type="slidenum">
              <a:rPr lang="en-US" smtClean="0"/>
              <a:t>‹#›</a:t>
            </a:fld>
            <a:endParaRPr lang="en-US"/>
          </a:p>
        </p:txBody>
      </p:sp>
    </p:spTree>
    <p:extLst>
      <p:ext uri="{BB962C8B-B14F-4D97-AF65-F5344CB8AC3E}">
        <p14:creationId xmlns:p14="http://schemas.microsoft.com/office/powerpoint/2010/main" val="271995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F627B-3C43-8F13-A008-6C64F5C1D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A0A114-ECC8-BBA2-39AB-7510E49BB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77048-1EE9-84C9-BB85-AD8BC8E76A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DCB53-F7EA-42CB-A6DB-4C7FB44CE3CE}" type="datetime1">
              <a:rPr lang="en-US" smtClean="0"/>
              <a:t>2/13/2024</a:t>
            </a:fld>
            <a:endParaRPr lang="en-US"/>
          </a:p>
        </p:txBody>
      </p:sp>
      <p:sp>
        <p:nvSpPr>
          <p:cNvPr id="5" name="Footer Placeholder 4">
            <a:extLst>
              <a:ext uri="{FF2B5EF4-FFF2-40B4-BE49-F238E27FC236}">
                <a16:creationId xmlns:a16="http://schemas.microsoft.com/office/drawing/2014/main" id="{DA6C7D92-293C-6C7A-D59B-CBCC6C89F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D5A5CA-E445-076F-EBAF-43DC603F8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055B5-A326-4CFC-939B-F930823EC858}" type="slidenum">
              <a:rPr lang="en-US" smtClean="0"/>
              <a:t>‹#›</a:t>
            </a:fld>
            <a:endParaRPr lang="en-US"/>
          </a:p>
        </p:txBody>
      </p:sp>
    </p:spTree>
    <p:extLst>
      <p:ext uri="{BB962C8B-B14F-4D97-AF65-F5344CB8AC3E}">
        <p14:creationId xmlns:p14="http://schemas.microsoft.com/office/powerpoint/2010/main" val="1779637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1.png"/><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8.xml"/><Relationship Id="rId3" Type="http://schemas.openxmlformats.org/officeDocument/2006/relationships/oleObject" Target="../embeddings/oleObject9.bin"/><Relationship Id="rId7" Type="http://schemas.openxmlformats.org/officeDocument/2006/relationships/customXml" Target="../ink/ink5.xml"/><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15.png"/><Relationship Id="rId4" Type="http://schemas.openxmlformats.org/officeDocument/2006/relationships/image" Target="../media/image14.wmf"/><Relationship Id="rId9" Type="http://schemas.openxmlformats.org/officeDocument/2006/relationships/customXml" Target="../ink/ink6.xml"/><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17.png"/><Relationship Id="rId18" Type="http://schemas.openxmlformats.org/officeDocument/2006/relationships/customXml" Target="../ink/ink16.xml"/><Relationship Id="rId3" Type="http://schemas.openxmlformats.org/officeDocument/2006/relationships/image" Target="../media/image14.wmf"/><Relationship Id="rId7" Type="http://schemas.openxmlformats.org/officeDocument/2006/relationships/image" Target="../media/image14.png"/><Relationship Id="rId12" Type="http://schemas.openxmlformats.org/officeDocument/2006/relationships/customXml" Target="../ink/ink13.xml"/><Relationship Id="rId17" Type="http://schemas.openxmlformats.org/officeDocument/2006/relationships/image" Target="../media/image20.png"/><Relationship Id="rId2" Type="http://schemas.openxmlformats.org/officeDocument/2006/relationships/oleObject" Target="../embeddings/oleObject11.bin"/><Relationship Id="rId16"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customXml" Target="../ink/ink12.xml"/><Relationship Id="rId19" Type="http://schemas.openxmlformats.org/officeDocument/2006/relationships/image" Target="../media/image21.png"/><Relationship Id="rId4" Type="http://schemas.openxmlformats.org/officeDocument/2006/relationships/customXml" Target="../ink/ink9.xml"/><Relationship Id="rId9" Type="http://schemas.openxmlformats.org/officeDocument/2006/relationships/image" Target="../media/image15.png"/><Relationship Id="rId14" Type="http://schemas.openxmlformats.org/officeDocument/2006/relationships/customXml" Target="../ink/ink14.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17.xml"/><Relationship Id="rId4" Type="http://schemas.openxmlformats.org/officeDocument/2006/relationships/image" Target="../media/image12.wmf"/></Relationships>
</file>

<file path=ppt/slides/_rels/slide21.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hyperlink" Target="https://pxhere.com/en/photo/970315" TargetMode="External"/><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97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1033-F22E-2323-D4C2-112BA969B6D4}"/>
              </a:ext>
            </a:extLst>
          </p:cNvPr>
          <p:cNvSpPr>
            <a:spLocks noGrp="1"/>
          </p:cNvSpPr>
          <p:nvPr>
            <p:ph type="ctrTitle"/>
          </p:nvPr>
        </p:nvSpPr>
        <p:spPr>
          <a:xfrm>
            <a:off x="6526923" y="321085"/>
            <a:ext cx="5507421" cy="3883053"/>
          </a:xfrm>
        </p:spPr>
        <p:txBody>
          <a:bodyPr>
            <a:normAutofit/>
          </a:bodyPr>
          <a:lstStyle/>
          <a:p>
            <a:r>
              <a:rPr lang="en-US" sz="6600" b="1" dirty="0">
                <a:solidFill>
                  <a:schemeClr val="accent6">
                    <a:lumMod val="20000"/>
                    <a:lumOff val="80000"/>
                  </a:schemeClr>
                </a:solidFill>
              </a:rPr>
              <a:t>How HGMD Works</a:t>
            </a:r>
          </a:p>
        </p:txBody>
      </p:sp>
      <p:pic>
        <p:nvPicPr>
          <p:cNvPr id="9" name="Picture 8" descr="A building with a tower and a parking lot&#10;&#10;Description automatically generated">
            <a:extLst>
              <a:ext uri="{FF2B5EF4-FFF2-40B4-BE49-F238E27FC236}">
                <a16:creationId xmlns:a16="http://schemas.microsoft.com/office/drawing/2014/main" id="{E6E4F1BE-C6A3-1732-B20A-AEAEC5876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43" y="1487335"/>
            <a:ext cx="5947481" cy="3961116"/>
          </a:xfrm>
          <a:prstGeom prst="rect">
            <a:avLst/>
          </a:prstGeom>
        </p:spPr>
      </p:pic>
      <p:sp>
        <p:nvSpPr>
          <p:cNvPr id="3" name="Slide Number Placeholder 2">
            <a:extLst>
              <a:ext uri="{FF2B5EF4-FFF2-40B4-BE49-F238E27FC236}">
                <a16:creationId xmlns:a16="http://schemas.microsoft.com/office/drawing/2014/main" id="{2BEFBA63-6FC9-9564-D168-BF9C6FA2E149}"/>
              </a:ext>
            </a:extLst>
          </p:cNvPr>
          <p:cNvSpPr>
            <a:spLocks noGrp="1"/>
          </p:cNvSpPr>
          <p:nvPr>
            <p:ph type="sldNum" sz="quarter" idx="12"/>
          </p:nvPr>
        </p:nvSpPr>
        <p:spPr/>
        <p:txBody>
          <a:bodyPr/>
          <a:lstStyle/>
          <a:p>
            <a:fld id="{483055B5-A326-4CFC-939B-F930823EC858}" type="slidenum">
              <a:rPr lang="en-US" smtClean="0"/>
              <a:t>1</a:t>
            </a:fld>
            <a:endParaRPr lang="en-US"/>
          </a:p>
        </p:txBody>
      </p:sp>
    </p:spTree>
    <p:extLst>
      <p:ext uri="{BB962C8B-B14F-4D97-AF65-F5344CB8AC3E}">
        <p14:creationId xmlns:p14="http://schemas.microsoft.com/office/powerpoint/2010/main" val="349994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C2C2-2B82-B908-5218-568E09E2AD56}"/>
              </a:ext>
            </a:extLst>
          </p:cNvPr>
          <p:cNvSpPr>
            <a:spLocks noGrp="1"/>
          </p:cNvSpPr>
          <p:nvPr>
            <p:ph type="title"/>
          </p:nvPr>
        </p:nvSpPr>
        <p:spPr>
          <a:xfrm>
            <a:off x="838200" y="365126"/>
            <a:ext cx="10515600" cy="875096"/>
          </a:xfrm>
          <a:solidFill>
            <a:schemeClr val="accent6">
              <a:lumMod val="20000"/>
              <a:lumOff val="80000"/>
            </a:schemeClr>
          </a:solidFill>
          <a:ln>
            <a:solidFill>
              <a:schemeClr val="accent6">
                <a:lumMod val="50000"/>
              </a:schemeClr>
            </a:solidFill>
          </a:ln>
        </p:spPr>
        <p:txBody>
          <a:bodyPr/>
          <a:lstStyle/>
          <a:p>
            <a:r>
              <a:rPr lang="en-US" b="1" dirty="0"/>
              <a:t>HGA Has Exposed HG to 3-4 Million $ Liability </a:t>
            </a:r>
            <a:endParaRPr lang="en-US" dirty="0"/>
          </a:p>
        </p:txBody>
      </p:sp>
      <p:sp>
        <p:nvSpPr>
          <p:cNvPr id="3" name="Content Placeholder 2">
            <a:extLst>
              <a:ext uri="{FF2B5EF4-FFF2-40B4-BE49-F238E27FC236}">
                <a16:creationId xmlns:a16="http://schemas.microsoft.com/office/drawing/2014/main" id="{01652F53-B7BE-96D1-0246-AA8C179523D0}"/>
              </a:ext>
            </a:extLst>
          </p:cNvPr>
          <p:cNvSpPr>
            <a:spLocks noGrp="1"/>
          </p:cNvSpPr>
          <p:nvPr>
            <p:ph idx="1"/>
          </p:nvPr>
        </p:nvSpPr>
        <p:spPr>
          <a:xfrm>
            <a:off x="838200" y="1408386"/>
            <a:ext cx="10515600" cy="2144111"/>
          </a:xfrm>
        </p:spPr>
        <p:txBody>
          <a:bodyPr>
            <a:normAutofit/>
          </a:bodyPr>
          <a:lstStyle/>
          <a:p>
            <a:r>
              <a:rPr lang="en-US" b="1" dirty="0"/>
              <a:t>July 8, 2021, Forgiveness Application</a:t>
            </a:r>
          </a:p>
          <a:p>
            <a:pPr lvl="1"/>
            <a:r>
              <a:rPr lang="en-US" dirty="0"/>
              <a:t>HGA President Jill Bacon Applied for the PPP loan forgiveness under the penalty of perjury, that HGA complied with the requirements, that it spent over $2.1 million on wages before October 3</a:t>
            </a:r>
            <a:r>
              <a:rPr lang="en-US" baseline="30000" dirty="0"/>
              <a:t>rd</a:t>
            </a:r>
            <a:r>
              <a:rPr lang="en-US" dirty="0"/>
              <a:t>, 2020.</a:t>
            </a:r>
          </a:p>
          <a:p>
            <a:pPr lvl="1"/>
            <a:r>
              <a:rPr lang="en-US" dirty="0"/>
              <a:t>The application required that proof of payment must be attached.</a:t>
            </a:r>
          </a:p>
          <a:p>
            <a:pPr marL="457200" lvl="1" indent="0">
              <a:buNone/>
            </a:pPr>
            <a:endParaRPr lang="en-US" dirty="0"/>
          </a:p>
          <a:p>
            <a:endParaRPr lang="en-US" dirty="0"/>
          </a:p>
        </p:txBody>
      </p:sp>
      <p:sp>
        <p:nvSpPr>
          <p:cNvPr id="5" name="TextBox 4">
            <a:extLst>
              <a:ext uri="{FF2B5EF4-FFF2-40B4-BE49-F238E27FC236}">
                <a16:creationId xmlns:a16="http://schemas.microsoft.com/office/drawing/2014/main" id="{1923EAEF-52A9-0048-803B-25F853A0CD4F}"/>
              </a:ext>
            </a:extLst>
          </p:cNvPr>
          <p:cNvSpPr txBox="1"/>
          <p:nvPr/>
        </p:nvSpPr>
        <p:spPr>
          <a:xfrm>
            <a:off x="838200" y="3720661"/>
            <a:ext cx="10300138" cy="2308324"/>
          </a:xfrm>
          <a:prstGeom prst="rect">
            <a:avLst/>
          </a:prstGeom>
          <a:noFill/>
        </p:spPr>
        <p:txBody>
          <a:bodyPr wrap="square">
            <a:spAutoFit/>
          </a:bodyPr>
          <a:lstStyle/>
          <a:p>
            <a:r>
              <a:rPr lang="en-US" sz="2400" b="1" dirty="0"/>
              <a:t>CFO Jerry Counts</a:t>
            </a:r>
          </a:p>
          <a:p>
            <a:pPr marL="800100" lvl="1" indent="-342900">
              <a:buFont typeface="Arial" panose="020B0604020202020204" pitchFamily="34" charset="0"/>
              <a:buChar char="•"/>
            </a:pPr>
            <a:r>
              <a:rPr lang="en-US" sz="2000" dirty="0"/>
              <a:t>CFO Jerry Counts was hired in March 2021. </a:t>
            </a:r>
          </a:p>
          <a:p>
            <a:pPr marL="800100" lvl="1" indent="-342900">
              <a:buFont typeface="Arial" panose="020B0604020202020204" pitchFamily="34" charset="0"/>
              <a:buChar char="•"/>
            </a:pPr>
            <a:r>
              <a:rPr lang="en-US" sz="2000" dirty="0"/>
              <a:t>There were no balance sheets prepared from January – April 2021. </a:t>
            </a:r>
          </a:p>
          <a:p>
            <a:pPr marL="800100" lvl="1" indent="-342900">
              <a:buFont typeface="Arial" panose="020B0604020202020204" pitchFamily="34" charset="0"/>
              <a:buChar char="•"/>
            </a:pPr>
            <a:r>
              <a:rPr lang="en-US" sz="2000" dirty="0"/>
              <a:t>In May 2021, the HGA Balance Sheet shows $1,302,772 in the PPP Proceeds bank account.</a:t>
            </a:r>
          </a:p>
          <a:p>
            <a:pPr marL="800100" lvl="1" indent="-342900">
              <a:buFont typeface="Arial" panose="020B0604020202020204" pitchFamily="34" charset="0"/>
              <a:buChar char="•"/>
            </a:pPr>
            <a:r>
              <a:rPr lang="en-US" sz="2000" dirty="0"/>
              <a:t>Jerry Counts said that HGA provided a copy of the cash disbursement to the PEO to prove payment. But the cash disbursement was from the operating acct, not the PPP proceeds.</a:t>
            </a:r>
          </a:p>
          <a:p>
            <a:pPr marL="800100" lvl="1" indent="-342900">
              <a:buFont typeface="Arial" panose="020B0604020202020204" pitchFamily="34" charset="0"/>
              <a:buChar char="•"/>
            </a:pPr>
            <a:r>
              <a:rPr lang="en-US" sz="2000" dirty="0"/>
              <a:t>In August 2021, after the loan was forgiven, the balance was $1,058,700.</a:t>
            </a:r>
          </a:p>
        </p:txBody>
      </p:sp>
      <p:sp>
        <p:nvSpPr>
          <p:cNvPr id="4" name="Slide Number Placeholder 3">
            <a:extLst>
              <a:ext uri="{FF2B5EF4-FFF2-40B4-BE49-F238E27FC236}">
                <a16:creationId xmlns:a16="http://schemas.microsoft.com/office/drawing/2014/main" id="{7D51BCA6-025C-02FF-F06E-A2D270B80A3F}"/>
              </a:ext>
            </a:extLst>
          </p:cNvPr>
          <p:cNvSpPr>
            <a:spLocks noGrp="1"/>
          </p:cNvSpPr>
          <p:nvPr>
            <p:ph type="sldNum" sz="quarter" idx="12"/>
          </p:nvPr>
        </p:nvSpPr>
        <p:spPr/>
        <p:txBody>
          <a:bodyPr/>
          <a:lstStyle/>
          <a:p>
            <a:fld id="{483055B5-A326-4CFC-939B-F930823EC858}" type="slidenum">
              <a:rPr lang="en-US" smtClean="0"/>
              <a:t>10</a:t>
            </a:fld>
            <a:endParaRPr lang="en-US"/>
          </a:p>
        </p:txBody>
      </p:sp>
    </p:spTree>
    <p:extLst>
      <p:ext uri="{BB962C8B-B14F-4D97-AF65-F5344CB8AC3E}">
        <p14:creationId xmlns:p14="http://schemas.microsoft.com/office/powerpoint/2010/main" val="56200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A6F3-4369-BEAC-F274-BB918FB4D913}"/>
              </a:ext>
            </a:extLst>
          </p:cNvPr>
          <p:cNvSpPr>
            <a:spLocks noGrp="1"/>
          </p:cNvSpPr>
          <p:nvPr>
            <p:ph type="title"/>
          </p:nvPr>
        </p:nvSpPr>
        <p:spPr>
          <a:xfrm>
            <a:off x="838200" y="365126"/>
            <a:ext cx="10515600" cy="948668"/>
          </a:xfrm>
          <a:solidFill>
            <a:schemeClr val="accent6">
              <a:lumMod val="20000"/>
              <a:lumOff val="80000"/>
            </a:schemeClr>
          </a:solidFill>
          <a:ln>
            <a:solidFill>
              <a:schemeClr val="accent6">
                <a:lumMod val="50000"/>
              </a:schemeClr>
            </a:solidFill>
          </a:ln>
        </p:spPr>
        <p:txBody>
          <a:bodyPr>
            <a:normAutofit fontScale="90000"/>
          </a:bodyPr>
          <a:lstStyle/>
          <a:p>
            <a:pPr lvl="1"/>
            <a:r>
              <a:rPr lang="en-US" sz="2800" b="1" dirty="0"/>
              <a:t>At what point after being warned about unlawful conduct, does the refusal to correct a problem become intentional misconduct?</a:t>
            </a:r>
          </a:p>
        </p:txBody>
      </p:sp>
      <p:sp>
        <p:nvSpPr>
          <p:cNvPr id="3" name="Content Placeholder 2">
            <a:extLst>
              <a:ext uri="{FF2B5EF4-FFF2-40B4-BE49-F238E27FC236}">
                <a16:creationId xmlns:a16="http://schemas.microsoft.com/office/drawing/2014/main" id="{BC4261AB-D641-4BEE-FA98-1BA09BC3D548}"/>
              </a:ext>
            </a:extLst>
          </p:cNvPr>
          <p:cNvSpPr>
            <a:spLocks noGrp="1"/>
          </p:cNvSpPr>
          <p:nvPr>
            <p:ph idx="1"/>
          </p:nvPr>
        </p:nvSpPr>
        <p:spPr>
          <a:xfrm>
            <a:off x="838200" y="1439916"/>
            <a:ext cx="10515600" cy="4035973"/>
          </a:xfrm>
        </p:spPr>
        <p:txBody>
          <a:bodyPr>
            <a:normAutofit/>
          </a:bodyPr>
          <a:lstStyle/>
          <a:p>
            <a:pPr lvl="1"/>
            <a:r>
              <a:rPr lang="en-US" b="1" dirty="0"/>
              <a:t>Sept. 20, 2021, </a:t>
            </a:r>
            <a:r>
              <a:rPr lang="en-US" b="1" dirty="0" err="1"/>
              <a:t>B&amp;F</a:t>
            </a:r>
            <a:r>
              <a:rPr lang="en-US" b="1" dirty="0"/>
              <a:t> Committee Meeting</a:t>
            </a:r>
            <a:r>
              <a:rPr lang="en-US" dirty="0"/>
              <a:t>, committee members requested a formal, written opinion on permissible uses for the loan proceeds. Jerry Counts would talk to the auditors and attorneys.</a:t>
            </a:r>
          </a:p>
          <a:p>
            <a:pPr lvl="1"/>
            <a:endParaRPr lang="en-US" dirty="0"/>
          </a:p>
          <a:p>
            <a:pPr lvl="1"/>
            <a:r>
              <a:rPr lang="en-US" sz="2600" b="1" dirty="0"/>
              <a:t>April 18, 2022, </a:t>
            </a:r>
            <a:r>
              <a:rPr lang="en-US" sz="2600" b="1" dirty="0" err="1"/>
              <a:t>B&amp;F</a:t>
            </a:r>
            <a:r>
              <a:rPr lang="en-US" sz="2600" b="1" dirty="0"/>
              <a:t> Committee Meeting</a:t>
            </a:r>
            <a:r>
              <a:rPr lang="en-US" sz="2600" dirty="0"/>
              <a:t>, Bill Archambault and Ray Nash questioned whether HGA needed the loan, and whether SBA could audit HGA requiring the return of the proceeds. Candice Compton said for the loan to be forgiven it had to be spent (on wages before 10/3/2020) </a:t>
            </a:r>
          </a:p>
          <a:p>
            <a:pPr lvl="1"/>
            <a:r>
              <a:rPr lang="en-US" sz="2600" dirty="0"/>
              <a:t>Jerry Counts minimized the risk that SBA would audit HGA.</a:t>
            </a:r>
          </a:p>
          <a:p>
            <a:endParaRPr lang="en-US" sz="2400" dirty="0"/>
          </a:p>
          <a:p>
            <a:endParaRPr lang="en-US" dirty="0"/>
          </a:p>
        </p:txBody>
      </p:sp>
      <p:sp>
        <p:nvSpPr>
          <p:cNvPr id="6" name="Slide Number Placeholder 5">
            <a:extLst>
              <a:ext uri="{FF2B5EF4-FFF2-40B4-BE49-F238E27FC236}">
                <a16:creationId xmlns:a16="http://schemas.microsoft.com/office/drawing/2014/main" id="{7D43D6EB-8228-A62C-3969-66996B68FB54}"/>
              </a:ext>
            </a:extLst>
          </p:cNvPr>
          <p:cNvSpPr>
            <a:spLocks noGrp="1"/>
          </p:cNvSpPr>
          <p:nvPr>
            <p:ph type="sldNum" sz="quarter" idx="12"/>
          </p:nvPr>
        </p:nvSpPr>
        <p:spPr/>
        <p:txBody>
          <a:bodyPr/>
          <a:lstStyle/>
          <a:p>
            <a:fld id="{483055B5-A326-4CFC-939B-F930823EC858}" type="slidenum">
              <a:rPr lang="en-US" smtClean="0"/>
              <a:t>11</a:t>
            </a:fld>
            <a:endParaRPr lang="en-US"/>
          </a:p>
        </p:txBody>
      </p:sp>
    </p:spTree>
    <p:extLst>
      <p:ext uri="{BB962C8B-B14F-4D97-AF65-F5344CB8AC3E}">
        <p14:creationId xmlns:p14="http://schemas.microsoft.com/office/powerpoint/2010/main" val="212465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D6FFB20-E0BF-5D08-5A70-A17AFEB49D70}"/>
              </a:ext>
            </a:extLst>
          </p:cNvPr>
          <p:cNvGraphicFramePr>
            <a:graphicFrameLocks noChangeAspect="1"/>
          </p:cNvGraphicFramePr>
          <p:nvPr>
            <p:extLst>
              <p:ext uri="{D42A27DB-BD31-4B8C-83A1-F6EECF244321}">
                <p14:modId xmlns:p14="http://schemas.microsoft.com/office/powerpoint/2010/main" val="3255869407"/>
              </p:ext>
            </p:extLst>
          </p:nvPr>
        </p:nvGraphicFramePr>
        <p:xfrm>
          <a:off x="5255172" y="0"/>
          <a:ext cx="6852745" cy="6858000"/>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5255172" y="0"/>
                        <a:ext cx="6852745" cy="6858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8E47196-886F-90C4-DF60-223AA218EEEB}"/>
              </a:ext>
            </a:extLst>
          </p:cNvPr>
          <p:cNvSpPr txBox="1"/>
          <p:nvPr/>
        </p:nvSpPr>
        <p:spPr>
          <a:xfrm>
            <a:off x="735723" y="536028"/>
            <a:ext cx="4298731" cy="1077218"/>
          </a:xfrm>
          <a:prstGeom prst="rect">
            <a:avLst/>
          </a:prstGeom>
          <a:noFill/>
        </p:spPr>
        <p:txBody>
          <a:bodyPr wrap="square" rtlCol="0">
            <a:spAutoFit/>
          </a:bodyPr>
          <a:lstStyle/>
          <a:p>
            <a:r>
              <a:rPr lang="en-US" sz="3200" b="1" dirty="0"/>
              <a:t>Page 1,  PPP Loan Application</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1419FFE2-FAC2-02DF-4CB8-17C8A28693D2}"/>
                  </a:ext>
                </a:extLst>
              </p14:cNvPr>
              <p14:cNvContentPartPr/>
              <p14:nvPr/>
            </p14:nvContentPartPr>
            <p14:xfrm>
              <a:off x="7556032" y="2299415"/>
              <a:ext cx="1074240" cy="822600"/>
            </p14:xfrm>
          </p:contentPart>
        </mc:Choice>
        <mc:Fallback>
          <p:pic>
            <p:nvPicPr>
              <p:cNvPr id="6" name="Ink 5">
                <a:extLst>
                  <a:ext uri="{FF2B5EF4-FFF2-40B4-BE49-F238E27FC236}">
                    <a16:creationId xmlns:a16="http://schemas.microsoft.com/office/drawing/2014/main" id="{1419FFE2-FAC2-02DF-4CB8-17C8A28693D2}"/>
                  </a:ext>
                </a:extLst>
              </p:cNvPr>
              <p:cNvPicPr/>
              <p:nvPr/>
            </p:nvPicPr>
            <p:blipFill>
              <a:blip r:embed="rId5"/>
              <a:stretch>
                <a:fillRect/>
              </a:stretch>
            </p:blipFill>
            <p:spPr>
              <a:xfrm>
                <a:off x="7493032" y="2236775"/>
                <a:ext cx="1199880" cy="948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724CD802-8FB8-674F-2F73-DA543126662D}"/>
                  </a:ext>
                </a:extLst>
              </p14:cNvPr>
              <p14:cNvContentPartPr/>
              <p14:nvPr/>
            </p14:nvContentPartPr>
            <p14:xfrm>
              <a:off x="8019352" y="3125615"/>
              <a:ext cx="194400" cy="17280"/>
            </p14:xfrm>
          </p:contentPart>
        </mc:Choice>
        <mc:Fallback>
          <p:pic>
            <p:nvPicPr>
              <p:cNvPr id="7" name="Ink 6">
                <a:extLst>
                  <a:ext uri="{FF2B5EF4-FFF2-40B4-BE49-F238E27FC236}">
                    <a16:creationId xmlns:a16="http://schemas.microsoft.com/office/drawing/2014/main" id="{724CD802-8FB8-674F-2F73-DA543126662D}"/>
                  </a:ext>
                </a:extLst>
              </p:cNvPr>
              <p:cNvPicPr/>
              <p:nvPr/>
            </p:nvPicPr>
            <p:blipFill>
              <a:blip r:embed="rId7"/>
              <a:stretch>
                <a:fillRect/>
              </a:stretch>
            </p:blipFill>
            <p:spPr>
              <a:xfrm>
                <a:off x="7956352" y="3062615"/>
                <a:ext cx="320040" cy="142920"/>
              </a:xfrm>
              <a:prstGeom prst="rect">
                <a:avLst/>
              </a:prstGeom>
            </p:spPr>
          </p:pic>
        </mc:Fallback>
      </mc:AlternateContent>
      <p:sp>
        <p:nvSpPr>
          <p:cNvPr id="8" name="TextBox 7">
            <a:extLst>
              <a:ext uri="{FF2B5EF4-FFF2-40B4-BE49-F238E27FC236}">
                <a16:creationId xmlns:a16="http://schemas.microsoft.com/office/drawing/2014/main" id="{9A9F3E50-8350-3413-5D7B-9D9B0D412B98}"/>
              </a:ext>
            </a:extLst>
          </p:cNvPr>
          <p:cNvSpPr txBox="1"/>
          <p:nvPr/>
        </p:nvSpPr>
        <p:spPr>
          <a:xfrm>
            <a:off x="788276" y="1837750"/>
            <a:ext cx="4014952" cy="461665"/>
          </a:xfrm>
          <a:prstGeom prst="rect">
            <a:avLst/>
          </a:prstGeom>
          <a:noFill/>
        </p:spPr>
        <p:txBody>
          <a:bodyPr wrap="square" rtlCol="0">
            <a:spAutoFit/>
          </a:bodyPr>
          <a:lstStyle/>
          <a:p>
            <a:r>
              <a:rPr lang="en-US" sz="2400" b="1" dirty="0"/>
              <a:t>This is the important part.</a:t>
            </a:r>
          </a:p>
        </p:txBody>
      </p:sp>
      <p:sp>
        <p:nvSpPr>
          <p:cNvPr id="9" name="Arrow: Right 8">
            <a:extLst>
              <a:ext uri="{FF2B5EF4-FFF2-40B4-BE49-F238E27FC236}">
                <a16:creationId xmlns:a16="http://schemas.microsoft.com/office/drawing/2014/main" id="{A270D06C-3843-F93D-AB36-8A595C7C87FB}"/>
              </a:ext>
            </a:extLst>
          </p:cNvPr>
          <p:cNvSpPr/>
          <p:nvPr/>
        </p:nvSpPr>
        <p:spPr>
          <a:xfrm>
            <a:off x="2795752" y="2125349"/>
            <a:ext cx="4382814" cy="1269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9EB23A-6E77-BCB3-B471-52ED8EBFDA99}"/>
              </a:ext>
            </a:extLst>
          </p:cNvPr>
          <p:cNvSpPr txBox="1"/>
          <p:nvPr/>
        </p:nvSpPr>
        <p:spPr>
          <a:xfrm>
            <a:off x="924910" y="3605048"/>
            <a:ext cx="4582511" cy="2585323"/>
          </a:xfrm>
          <a:prstGeom prst="rect">
            <a:avLst/>
          </a:prstGeom>
          <a:noFill/>
        </p:spPr>
        <p:txBody>
          <a:bodyPr wrap="square" rtlCol="0">
            <a:spAutoFit/>
          </a:bodyPr>
          <a:lstStyle/>
          <a:p>
            <a:r>
              <a:rPr lang="en-US" dirty="0"/>
              <a:t>Heather Gardens Association declared itself</a:t>
            </a:r>
          </a:p>
          <a:p>
            <a:r>
              <a:rPr lang="en-US" dirty="0"/>
              <a:t>a C-Corp.</a:t>
            </a:r>
          </a:p>
          <a:p>
            <a:endParaRPr lang="en-US" dirty="0"/>
          </a:p>
          <a:p>
            <a:r>
              <a:rPr lang="en-US" dirty="0"/>
              <a:t>It is not a C-Corp. A C-Corp is a for-profit business, like Walmart.</a:t>
            </a:r>
          </a:p>
          <a:p>
            <a:endParaRPr lang="en-US" dirty="0"/>
          </a:p>
          <a:p>
            <a:r>
              <a:rPr lang="en-US" dirty="0"/>
              <a:t>HGA is Not-for-Profit Corp which qualifies as a tax-exempt HOA under IRC Section 528. It files an 1120-H tax return.</a:t>
            </a:r>
          </a:p>
        </p:txBody>
      </p:sp>
      <p:sp>
        <p:nvSpPr>
          <p:cNvPr id="11" name="Slide Number Placeholder 10">
            <a:extLst>
              <a:ext uri="{FF2B5EF4-FFF2-40B4-BE49-F238E27FC236}">
                <a16:creationId xmlns:a16="http://schemas.microsoft.com/office/drawing/2014/main" id="{FB7902D7-AF39-35BA-78C6-D31ECFA78177}"/>
              </a:ext>
            </a:extLst>
          </p:cNvPr>
          <p:cNvSpPr>
            <a:spLocks noGrp="1"/>
          </p:cNvSpPr>
          <p:nvPr>
            <p:ph type="sldNum" sz="quarter" idx="12"/>
          </p:nvPr>
        </p:nvSpPr>
        <p:spPr/>
        <p:txBody>
          <a:bodyPr/>
          <a:lstStyle/>
          <a:p>
            <a:fld id="{483055B5-A326-4CFC-939B-F930823EC858}" type="slidenum">
              <a:rPr lang="en-US" smtClean="0"/>
              <a:t>12</a:t>
            </a:fld>
            <a:endParaRPr lang="en-US"/>
          </a:p>
        </p:txBody>
      </p:sp>
    </p:spTree>
    <p:extLst>
      <p:ext uri="{BB962C8B-B14F-4D97-AF65-F5344CB8AC3E}">
        <p14:creationId xmlns:p14="http://schemas.microsoft.com/office/powerpoint/2010/main" val="418717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C3C334-4CCA-AF59-2C71-509647DB4EA7}"/>
              </a:ext>
            </a:extLst>
          </p:cNvPr>
          <p:cNvSpPr>
            <a:spLocks noGrp="1"/>
          </p:cNvSpPr>
          <p:nvPr>
            <p:ph type="subTitle" idx="1"/>
          </p:nvPr>
        </p:nvSpPr>
        <p:spPr>
          <a:xfrm>
            <a:off x="4155540" y="4273842"/>
            <a:ext cx="7529495" cy="1655762"/>
          </a:xfrm>
          <a:solidFill>
            <a:schemeClr val="accent6">
              <a:lumMod val="40000"/>
              <a:lumOff val="60000"/>
            </a:schemeClr>
          </a:solidFill>
          <a:ln>
            <a:solidFill>
              <a:schemeClr val="accent6">
                <a:lumMod val="50000"/>
              </a:schemeClr>
            </a:solidFill>
          </a:ln>
        </p:spPr>
        <p:txBody>
          <a:bodyPr>
            <a:normAutofit lnSpcReduction="10000"/>
          </a:bodyPr>
          <a:lstStyle/>
          <a:p>
            <a:pPr algn="r"/>
            <a:endParaRPr lang="en-US" sz="3200" dirty="0"/>
          </a:p>
          <a:p>
            <a:pPr algn="r"/>
            <a:endParaRPr lang="en-US" sz="3200" dirty="0"/>
          </a:p>
          <a:p>
            <a:pPr algn="r"/>
            <a:r>
              <a:rPr lang="en-US" sz="3200" dirty="0"/>
              <a:t>Adopted October 12, 2023</a:t>
            </a:r>
          </a:p>
        </p:txBody>
      </p:sp>
      <p:sp>
        <p:nvSpPr>
          <p:cNvPr id="2" name="Title 1">
            <a:extLst>
              <a:ext uri="{FF2B5EF4-FFF2-40B4-BE49-F238E27FC236}">
                <a16:creationId xmlns:a16="http://schemas.microsoft.com/office/drawing/2014/main" id="{4BDA1033-F22E-2323-D4C2-112BA969B6D4}"/>
              </a:ext>
            </a:extLst>
          </p:cNvPr>
          <p:cNvSpPr>
            <a:spLocks noGrp="1"/>
          </p:cNvSpPr>
          <p:nvPr>
            <p:ph type="ctrTitle"/>
          </p:nvPr>
        </p:nvSpPr>
        <p:spPr>
          <a:xfrm>
            <a:off x="6096000" y="321085"/>
            <a:ext cx="5410984" cy="1279115"/>
          </a:xfrm>
        </p:spPr>
        <p:txBody>
          <a:bodyPr>
            <a:normAutofit/>
          </a:bodyPr>
          <a:lstStyle/>
          <a:p>
            <a:r>
              <a:rPr lang="en-US" sz="6600" b="1" dirty="0">
                <a:solidFill>
                  <a:schemeClr val="accent6">
                    <a:lumMod val="75000"/>
                  </a:schemeClr>
                </a:solidFill>
              </a:rPr>
              <a:t>2024 BUDGET</a:t>
            </a:r>
          </a:p>
        </p:txBody>
      </p:sp>
      <p:graphicFrame>
        <p:nvGraphicFramePr>
          <p:cNvPr id="4" name="Table 3">
            <a:extLst>
              <a:ext uri="{FF2B5EF4-FFF2-40B4-BE49-F238E27FC236}">
                <a16:creationId xmlns:a16="http://schemas.microsoft.com/office/drawing/2014/main" id="{00253050-BC0A-B7AE-9817-7C49930DDD5A}"/>
              </a:ext>
            </a:extLst>
          </p:cNvPr>
          <p:cNvGraphicFramePr>
            <a:graphicFrameLocks noGrp="1"/>
          </p:cNvGraphicFramePr>
          <p:nvPr>
            <p:extLst>
              <p:ext uri="{D42A27DB-BD31-4B8C-83A1-F6EECF244321}">
                <p14:modId xmlns:p14="http://schemas.microsoft.com/office/powerpoint/2010/main" val="1094343679"/>
              </p:ext>
            </p:extLst>
          </p:nvPr>
        </p:nvGraphicFramePr>
        <p:xfrm>
          <a:off x="955648" y="1813138"/>
          <a:ext cx="7529495" cy="3231723"/>
        </p:xfrm>
        <a:graphic>
          <a:graphicData uri="http://schemas.openxmlformats.org/drawingml/2006/table">
            <a:tbl>
              <a:tblPr/>
              <a:tblGrid>
                <a:gridCol w="2425196">
                  <a:extLst>
                    <a:ext uri="{9D8B030D-6E8A-4147-A177-3AD203B41FA5}">
                      <a16:colId xmlns:a16="http://schemas.microsoft.com/office/drawing/2014/main" val="107990559"/>
                    </a:ext>
                  </a:extLst>
                </a:gridCol>
                <a:gridCol w="1711183">
                  <a:extLst>
                    <a:ext uri="{9D8B030D-6E8A-4147-A177-3AD203B41FA5}">
                      <a16:colId xmlns:a16="http://schemas.microsoft.com/office/drawing/2014/main" val="4145258326"/>
                    </a:ext>
                  </a:extLst>
                </a:gridCol>
                <a:gridCol w="1681933">
                  <a:extLst>
                    <a:ext uri="{9D8B030D-6E8A-4147-A177-3AD203B41FA5}">
                      <a16:colId xmlns:a16="http://schemas.microsoft.com/office/drawing/2014/main" val="1554442057"/>
                    </a:ext>
                  </a:extLst>
                </a:gridCol>
                <a:gridCol w="1711183">
                  <a:extLst>
                    <a:ext uri="{9D8B030D-6E8A-4147-A177-3AD203B41FA5}">
                      <a16:colId xmlns:a16="http://schemas.microsoft.com/office/drawing/2014/main" val="2191334342"/>
                    </a:ext>
                  </a:extLst>
                </a:gridCol>
              </a:tblGrid>
              <a:tr h="968408">
                <a:tc gridSpan="4">
                  <a:txBody>
                    <a:bodyPr/>
                    <a:lstStyle/>
                    <a:p>
                      <a:pPr algn="ctr" fontAlgn="ctr"/>
                      <a:r>
                        <a:rPr lang="en-US" sz="3200" b="1" i="0" u="none" strike="noStrike" dirty="0">
                          <a:solidFill>
                            <a:srgbClr val="000000"/>
                          </a:solidFill>
                          <a:effectLst/>
                          <a:latin typeface="Calibri" panose="020F0502020204030204" pitchFamily="34" charset="0"/>
                        </a:rPr>
                        <a:t>HGMD Average Dues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973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4679392"/>
                  </a:ext>
                </a:extLst>
              </a:tr>
              <a:tr h="526598">
                <a:tc>
                  <a:txBody>
                    <a:bodyPr/>
                    <a:lstStyle/>
                    <a:p>
                      <a:pPr algn="l" fontAlgn="b"/>
                      <a:r>
                        <a:rPr lang="en-US" sz="1800" b="1" i="0" u="none" strike="noStrike" dirty="0">
                          <a:solidFill>
                            <a:srgbClr val="000000"/>
                          </a:solidFill>
                          <a:effectLst/>
                          <a:latin typeface="Calibri" panose="020F0502020204030204" pitchFamily="34" charset="0"/>
                        </a:rPr>
                        <a:t>Summary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Increase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52779831"/>
                  </a:ext>
                </a:extLst>
              </a:tr>
              <a:tr h="582641">
                <a:tc>
                  <a:txBody>
                    <a:bodyPr/>
                    <a:lstStyle/>
                    <a:p>
                      <a:pPr algn="l" fontAlgn="b"/>
                      <a:r>
                        <a:rPr lang="en-US" sz="1800" b="0" i="0" u="none" strike="noStrike" dirty="0">
                          <a:solidFill>
                            <a:srgbClr val="000000"/>
                          </a:solidFill>
                          <a:effectLst/>
                          <a:latin typeface="Calibri" panose="020F0502020204030204" pitchFamily="34" charset="0"/>
                        </a:rPr>
                        <a:t>Average Dues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$1,921,019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$1,739,378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$181,641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139729345"/>
                  </a:ext>
                </a:extLst>
              </a:tr>
              <a:tr h="549026">
                <a:tc>
                  <a:txBody>
                    <a:bodyPr/>
                    <a:lstStyle/>
                    <a:p>
                      <a:pPr algn="l" fontAlgn="b"/>
                      <a:r>
                        <a:rPr lang="en-US" sz="1800" b="0" i="0" u="none" strike="noStrike" dirty="0">
                          <a:solidFill>
                            <a:srgbClr val="000000"/>
                          </a:solidFill>
                          <a:effectLst/>
                          <a:latin typeface="Calibri" panose="020F0502020204030204" pitchFamily="34" charset="0"/>
                        </a:rPr>
                        <a:t>Percent of Increase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-5.77 %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33453866"/>
                  </a:ext>
                </a:extLst>
              </a:tr>
              <a:tr h="605050">
                <a:tc>
                  <a:txBody>
                    <a:bodyPr/>
                    <a:lstStyle/>
                    <a:p>
                      <a:pPr algn="l" fontAlgn="b"/>
                      <a:r>
                        <a:rPr lang="en-US" sz="1800" b="0" i="0" u="none" strike="noStrike" dirty="0">
                          <a:solidFill>
                            <a:srgbClr val="000000"/>
                          </a:solidFill>
                          <a:effectLst/>
                          <a:latin typeface="Calibri" panose="020F0502020204030204" pitchFamily="34" charset="0"/>
                        </a:rPr>
                        <a:t>Average Dues Per 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$65.99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$6.24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194025396"/>
                  </a:ext>
                </a:extLst>
              </a:tr>
            </a:tbl>
          </a:graphicData>
        </a:graphic>
      </p:graphicFrame>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BE23BD-92A1-C198-68BA-3CDC5483988D}"/>
                  </a:ext>
                </a:extLst>
              </p14:cNvPr>
              <p14:cNvContentPartPr/>
              <p14:nvPr/>
            </p14:nvContentPartPr>
            <p14:xfrm>
              <a:off x="7094152" y="4518455"/>
              <a:ext cx="1083600" cy="832320"/>
            </p14:xfrm>
          </p:contentPart>
        </mc:Choice>
        <mc:Fallback xmlns="">
          <p:pic>
            <p:nvPicPr>
              <p:cNvPr id="9" name="Ink 8">
                <a:extLst>
                  <a:ext uri="{FF2B5EF4-FFF2-40B4-BE49-F238E27FC236}">
                    <a16:creationId xmlns:a16="http://schemas.microsoft.com/office/drawing/2014/main" id="{EDBE23BD-92A1-C198-68BA-3CDC5483988D}"/>
                  </a:ext>
                </a:extLst>
              </p:cNvPr>
              <p:cNvPicPr/>
              <p:nvPr/>
            </p:nvPicPr>
            <p:blipFill>
              <a:blip r:embed="rId4"/>
              <a:stretch>
                <a:fillRect/>
              </a:stretch>
            </p:blipFill>
            <p:spPr>
              <a:xfrm>
                <a:off x="7031152" y="4455455"/>
                <a:ext cx="1209240" cy="957960"/>
              </a:xfrm>
              <a:prstGeom prst="rect">
                <a:avLst/>
              </a:prstGeom>
            </p:spPr>
          </p:pic>
        </mc:Fallback>
      </mc:AlternateContent>
      <p:sp>
        <p:nvSpPr>
          <p:cNvPr id="5" name="Slide Number Placeholder 4">
            <a:extLst>
              <a:ext uri="{FF2B5EF4-FFF2-40B4-BE49-F238E27FC236}">
                <a16:creationId xmlns:a16="http://schemas.microsoft.com/office/drawing/2014/main" id="{5862ACCE-7E59-F817-FCCF-59091BB3EF91}"/>
              </a:ext>
            </a:extLst>
          </p:cNvPr>
          <p:cNvSpPr>
            <a:spLocks noGrp="1"/>
          </p:cNvSpPr>
          <p:nvPr>
            <p:ph type="sldNum" sz="quarter" idx="12"/>
          </p:nvPr>
        </p:nvSpPr>
        <p:spPr/>
        <p:txBody>
          <a:bodyPr/>
          <a:lstStyle/>
          <a:p>
            <a:fld id="{483055B5-A326-4CFC-939B-F930823EC858}" type="slidenum">
              <a:rPr lang="en-US" smtClean="0"/>
              <a:t>13</a:t>
            </a:fld>
            <a:endParaRPr lang="en-US"/>
          </a:p>
        </p:txBody>
      </p:sp>
    </p:spTree>
    <p:extLst>
      <p:ext uri="{BB962C8B-B14F-4D97-AF65-F5344CB8AC3E}">
        <p14:creationId xmlns:p14="http://schemas.microsoft.com/office/powerpoint/2010/main" val="343291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D0C0A4-BB44-461A-92B8-E7E1F7CB3B14}"/>
              </a:ext>
            </a:extLst>
          </p:cNvPr>
          <p:cNvGraphicFramePr>
            <a:graphicFrameLocks noGrp="1"/>
          </p:cNvGraphicFramePr>
          <p:nvPr>
            <p:ph idx="1"/>
            <p:extLst>
              <p:ext uri="{D42A27DB-BD31-4B8C-83A1-F6EECF244321}">
                <p14:modId xmlns:p14="http://schemas.microsoft.com/office/powerpoint/2010/main" val="3766548219"/>
              </p:ext>
            </p:extLst>
          </p:nvPr>
        </p:nvGraphicFramePr>
        <p:xfrm>
          <a:off x="838200" y="452439"/>
          <a:ext cx="10515600" cy="4182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A1E86AAD-C3A7-7202-B27E-38066459EFD8}"/>
              </a:ext>
            </a:extLst>
          </p:cNvPr>
          <p:cNvGraphicFramePr>
            <a:graphicFrameLocks noGrp="1"/>
          </p:cNvGraphicFramePr>
          <p:nvPr>
            <p:extLst>
              <p:ext uri="{D42A27DB-BD31-4B8C-83A1-F6EECF244321}">
                <p14:modId xmlns:p14="http://schemas.microsoft.com/office/powerpoint/2010/main" val="1062227912"/>
              </p:ext>
            </p:extLst>
          </p:nvPr>
        </p:nvGraphicFramePr>
        <p:xfrm>
          <a:off x="4081955" y="4635063"/>
          <a:ext cx="3733799" cy="1476375"/>
        </p:xfrm>
        <a:graphic>
          <a:graphicData uri="http://schemas.openxmlformats.org/drawingml/2006/table">
            <a:tbl>
              <a:tblPr/>
              <a:tblGrid>
                <a:gridCol w="1208647">
                  <a:extLst>
                    <a:ext uri="{9D8B030D-6E8A-4147-A177-3AD203B41FA5}">
                      <a16:colId xmlns:a16="http://schemas.microsoft.com/office/drawing/2014/main" val="3409613366"/>
                    </a:ext>
                  </a:extLst>
                </a:gridCol>
                <a:gridCol w="1167407">
                  <a:extLst>
                    <a:ext uri="{9D8B030D-6E8A-4147-A177-3AD203B41FA5}">
                      <a16:colId xmlns:a16="http://schemas.microsoft.com/office/drawing/2014/main" val="3349937777"/>
                    </a:ext>
                  </a:extLst>
                </a:gridCol>
                <a:gridCol w="1357745">
                  <a:extLst>
                    <a:ext uri="{9D8B030D-6E8A-4147-A177-3AD203B41FA5}">
                      <a16:colId xmlns:a16="http://schemas.microsoft.com/office/drawing/2014/main" val="4281827808"/>
                    </a:ext>
                  </a:extLst>
                </a:gridCol>
              </a:tblGrid>
              <a:tr h="590550">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Calibri" panose="020F0502020204030204" pitchFamily="34" charset="0"/>
                        </a:rPr>
                        <a:t>Amount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Calibri" panose="020F0502020204030204" pitchFamily="34" charset="0"/>
                        </a:rPr>
                        <a:t>Percentage of Budget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709399"/>
                  </a:ext>
                </a:extLst>
              </a:tr>
              <a:tr h="295275">
                <a:tc>
                  <a:txBody>
                    <a:bodyPr/>
                    <a:lstStyle/>
                    <a:p>
                      <a:pPr algn="l" fontAlgn="b"/>
                      <a:r>
                        <a:rPr lang="en-US" sz="1800" b="1" i="0" u="none" strike="noStrike">
                          <a:solidFill>
                            <a:srgbClr val="000000"/>
                          </a:solidFill>
                          <a:effectLst/>
                          <a:latin typeface="Calibri" panose="020F0502020204030204" pitchFamily="34" charset="0"/>
                        </a:rPr>
                        <a:t>Total Labor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000000"/>
                          </a:solidFill>
                          <a:effectLst/>
                          <a:latin typeface="Calibri" panose="020F0502020204030204" pitchFamily="34" charset="0"/>
                        </a:rPr>
                        <a:t>$1,086,640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000000"/>
                          </a:solidFill>
                          <a:effectLst/>
                          <a:latin typeface="Calibri" panose="020F0502020204030204" pitchFamily="34" charset="0"/>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410236"/>
                  </a:ext>
                </a:extLst>
              </a:tr>
              <a:tr h="295275">
                <a:tc>
                  <a:txBody>
                    <a:bodyPr/>
                    <a:lstStyle/>
                    <a:p>
                      <a:pPr algn="l" fontAlgn="b"/>
                      <a:r>
                        <a:rPr lang="en-US" sz="1800" b="1" i="0" u="none" strike="noStrike">
                          <a:solidFill>
                            <a:srgbClr val="000000"/>
                          </a:solidFill>
                          <a:effectLst/>
                          <a:latin typeface="Calibri" panose="020F0502020204030204" pitchFamily="34" charset="0"/>
                        </a:rPr>
                        <a:t>Utilities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000000"/>
                          </a:solidFill>
                          <a:effectLst/>
                          <a:latin typeface="Calibri" panose="020F0502020204030204" pitchFamily="34" charset="0"/>
                        </a:rPr>
                        <a:t>$109,401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243005"/>
                  </a:ext>
                </a:extLst>
              </a:tr>
              <a:tr h="29527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1" i="0" u="none" strike="noStrike" dirty="0">
                          <a:solidFill>
                            <a:srgbClr val="000000"/>
                          </a:solidFill>
                          <a:effectLst/>
                          <a:latin typeface="Calibri" panose="020F0502020204030204" pitchFamily="34" charset="0"/>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205431"/>
                  </a:ext>
                </a:extLst>
              </a:tr>
            </a:tbl>
          </a:graphicData>
        </a:graphic>
      </p:graphicFrame>
      <p:sp>
        <p:nvSpPr>
          <p:cNvPr id="3" name="TextBox 2">
            <a:extLst>
              <a:ext uri="{FF2B5EF4-FFF2-40B4-BE49-F238E27FC236}">
                <a16:creationId xmlns:a16="http://schemas.microsoft.com/office/drawing/2014/main" id="{2C29D324-E2B4-D19F-DF86-5F77FB1130AD}"/>
              </a:ext>
            </a:extLst>
          </p:cNvPr>
          <p:cNvSpPr txBox="1"/>
          <p:nvPr/>
        </p:nvSpPr>
        <p:spPr>
          <a:xfrm>
            <a:off x="838200" y="1408386"/>
            <a:ext cx="2398986" cy="1200329"/>
          </a:xfrm>
          <a:prstGeom prst="rect">
            <a:avLst/>
          </a:prstGeom>
          <a:noFill/>
        </p:spPr>
        <p:txBody>
          <a:bodyPr wrap="square" rtlCol="0">
            <a:spAutoFit/>
          </a:bodyPr>
          <a:lstStyle/>
          <a:p>
            <a:r>
              <a:rPr lang="en-US" dirty="0"/>
              <a:t>We told Jerry Counts the hours we’d like the restaurant open. He calculated this number.</a:t>
            </a:r>
          </a:p>
        </p:txBody>
      </p:sp>
      <p:sp>
        <p:nvSpPr>
          <p:cNvPr id="6" name="TextBox 5">
            <a:extLst>
              <a:ext uri="{FF2B5EF4-FFF2-40B4-BE49-F238E27FC236}">
                <a16:creationId xmlns:a16="http://schemas.microsoft.com/office/drawing/2014/main" id="{D16202B7-FAA8-B43D-3333-EF0E01729147}"/>
              </a:ext>
            </a:extLst>
          </p:cNvPr>
          <p:cNvSpPr txBox="1"/>
          <p:nvPr/>
        </p:nvSpPr>
        <p:spPr>
          <a:xfrm>
            <a:off x="8650014" y="4056993"/>
            <a:ext cx="2848303" cy="1754326"/>
          </a:xfrm>
          <a:prstGeom prst="rect">
            <a:avLst/>
          </a:prstGeom>
          <a:noFill/>
        </p:spPr>
        <p:txBody>
          <a:bodyPr wrap="square" rtlCol="0">
            <a:spAutoFit/>
          </a:bodyPr>
          <a:lstStyle/>
          <a:p>
            <a:r>
              <a:rPr lang="en-US" dirty="0"/>
              <a:t>This is the result of keeping wages secret. We have added two positions in the restaurant &amp; we’re rolling out the changes gradually as we promised.</a:t>
            </a:r>
          </a:p>
        </p:txBody>
      </p:sp>
      <p:sp>
        <p:nvSpPr>
          <p:cNvPr id="2" name="Arrow: Right 1">
            <a:extLst>
              <a:ext uri="{FF2B5EF4-FFF2-40B4-BE49-F238E27FC236}">
                <a16:creationId xmlns:a16="http://schemas.microsoft.com/office/drawing/2014/main" id="{3635F11D-C709-C506-3CB7-D84AC4930E79}"/>
              </a:ext>
            </a:extLst>
          </p:cNvPr>
          <p:cNvSpPr/>
          <p:nvPr/>
        </p:nvSpPr>
        <p:spPr>
          <a:xfrm>
            <a:off x="1902372" y="2608715"/>
            <a:ext cx="1219200" cy="5548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055EC22-E0FA-C3D6-242D-A5ED1099F954}"/>
              </a:ext>
            </a:extLst>
          </p:cNvPr>
          <p:cNvSpPr>
            <a:spLocks noGrp="1"/>
          </p:cNvSpPr>
          <p:nvPr>
            <p:ph type="sldNum" sz="quarter" idx="12"/>
          </p:nvPr>
        </p:nvSpPr>
        <p:spPr/>
        <p:txBody>
          <a:bodyPr/>
          <a:lstStyle/>
          <a:p>
            <a:fld id="{483055B5-A326-4CFC-939B-F930823EC858}" type="slidenum">
              <a:rPr lang="en-US" smtClean="0"/>
              <a:t>14</a:t>
            </a:fld>
            <a:endParaRPr lang="en-US"/>
          </a:p>
        </p:txBody>
      </p:sp>
    </p:spTree>
    <p:extLst>
      <p:ext uri="{BB962C8B-B14F-4D97-AF65-F5344CB8AC3E}">
        <p14:creationId xmlns:p14="http://schemas.microsoft.com/office/powerpoint/2010/main" val="406294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B1ED965-3A01-FE79-BCA0-49457D343973}"/>
              </a:ext>
            </a:extLst>
          </p:cNvPr>
          <p:cNvGraphicFramePr>
            <a:graphicFrameLocks noChangeAspect="1"/>
          </p:cNvGraphicFramePr>
          <p:nvPr>
            <p:extLst>
              <p:ext uri="{D42A27DB-BD31-4B8C-83A1-F6EECF244321}">
                <p14:modId xmlns:p14="http://schemas.microsoft.com/office/powerpoint/2010/main" val="3895148853"/>
              </p:ext>
            </p:extLst>
          </p:nvPr>
        </p:nvGraphicFramePr>
        <p:xfrm>
          <a:off x="4834759" y="105104"/>
          <a:ext cx="6211614" cy="7535917"/>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4834759" y="105104"/>
                        <a:ext cx="6211614" cy="753591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5A4C53B-11C9-C8ED-5866-6B339353757F}"/>
              </a:ext>
            </a:extLst>
          </p:cNvPr>
          <p:cNvSpPr txBox="1"/>
          <p:nvPr/>
        </p:nvSpPr>
        <p:spPr>
          <a:xfrm>
            <a:off x="609600" y="409903"/>
            <a:ext cx="3794234" cy="3139321"/>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r>
              <a:rPr lang="en-US" dirty="0"/>
              <a:t>2024 Budget</a:t>
            </a:r>
          </a:p>
          <a:p>
            <a:r>
              <a:rPr lang="en-US" dirty="0"/>
              <a:t>Full Time Employees =                        5</a:t>
            </a:r>
          </a:p>
          <a:p>
            <a:r>
              <a:rPr lang="en-US" dirty="0"/>
              <a:t>Wages &amp; Benefits =               $426,573</a:t>
            </a:r>
          </a:p>
          <a:p>
            <a:r>
              <a:rPr lang="en-US" dirty="0"/>
              <a:t>Allocation from </a:t>
            </a:r>
            <a:r>
              <a:rPr lang="en-US" dirty="0" err="1"/>
              <a:t>R&amp;G</a:t>
            </a:r>
            <a:r>
              <a:rPr lang="en-US" dirty="0"/>
              <a:t> =            $53,000</a:t>
            </a:r>
          </a:p>
          <a:p>
            <a:endParaRPr lang="en-US" dirty="0"/>
          </a:p>
          <a:p>
            <a:r>
              <a:rPr lang="en-US" dirty="0"/>
              <a:t>Golf Manager                                        1</a:t>
            </a:r>
          </a:p>
          <a:p>
            <a:pPr algn="just"/>
            <a:r>
              <a:rPr lang="en-US" dirty="0"/>
              <a:t>Groundskeepers                                   2</a:t>
            </a:r>
          </a:p>
          <a:p>
            <a:pPr algn="just"/>
            <a:r>
              <a:rPr lang="en-US" u="sng" dirty="0"/>
              <a:t>Equipment Mechanic	            1</a:t>
            </a:r>
          </a:p>
          <a:p>
            <a:pPr algn="just"/>
            <a:r>
              <a:rPr lang="en-US" dirty="0"/>
              <a:t>Total                                                        4</a:t>
            </a:r>
          </a:p>
          <a:p>
            <a:pPr algn="just"/>
            <a:endParaRPr lang="en-US" dirty="0"/>
          </a:p>
          <a:p>
            <a:pPr algn="just"/>
            <a:r>
              <a:rPr lang="en-US" dirty="0"/>
              <a:t>             </a:t>
            </a:r>
          </a:p>
        </p:txBody>
      </p:sp>
      <p:sp>
        <p:nvSpPr>
          <p:cNvPr id="2" name="Slide Number Placeholder 1">
            <a:extLst>
              <a:ext uri="{FF2B5EF4-FFF2-40B4-BE49-F238E27FC236}">
                <a16:creationId xmlns:a16="http://schemas.microsoft.com/office/drawing/2014/main" id="{D6C20F35-5ED7-0250-85BA-138EC0F26D9A}"/>
              </a:ext>
            </a:extLst>
          </p:cNvPr>
          <p:cNvSpPr>
            <a:spLocks noGrp="1"/>
          </p:cNvSpPr>
          <p:nvPr>
            <p:ph type="sldNum" sz="quarter" idx="12"/>
          </p:nvPr>
        </p:nvSpPr>
        <p:spPr/>
        <p:txBody>
          <a:bodyPr/>
          <a:lstStyle/>
          <a:p>
            <a:fld id="{483055B5-A326-4CFC-939B-F930823EC858}" type="slidenum">
              <a:rPr lang="en-US" smtClean="0"/>
              <a:t>15</a:t>
            </a:fld>
            <a:endParaRPr lang="en-US"/>
          </a:p>
        </p:txBody>
      </p:sp>
    </p:spTree>
    <p:extLst>
      <p:ext uri="{BB962C8B-B14F-4D97-AF65-F5344CB8AC3E}">
        <p14:creationId xmlns:p14="http://schemas.microsoft.com/office/powerpoint/2010/main" val="320994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3E45743-80BA-F699-55BA-E80C6D7928B7}"/>
              </a:ext>
            </a:extLst>
          </p:cNvPr>
          <p:cNvGraphicFramePr>
            <a:graphicFrameLocks noChangeAspect="1"/>
          </p:cNvGraphicFramePr>
          <p:nvPr>
            <p:extLst>
              <p:ext uri="{D42A27DB-BD31-4B8C-83A1-F6EECF244321}">
                <p14:modId xmlns:p14="http://schemas.microsoft.com/office/powerpoint/2010/main" val="3764814639"/>
              </p:ext>
            </p:extLst>
          </p:nvPr>
        </p:nvGraphicFramePr>
        <p:xfrm>
          <a:off x="578069" y="241738"/>
          <a:ext cx="10846675" cy="6695090"/>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578069" y="241738"/>
                        <a:ext cx="10846675" cy="669509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7DD5E30-B793-D23C-5C76-B4D33FB2FDE8}"/>
              </a:ext>
            </a:extLst>
          </p:cNvPr>
          <p:cNvSpPr txBox="1"/>
          <p:nvPr/>
        </p:nvSpPr>
        <p:spPr>
          <a:xfrm>
            <a:off x="8713076" y="662152"/>
            <a:ext cx="2900855" cy="646331"/>
          </a:xfrm>
          <a:prstGeom prst="rect">
            <a:avLst/>
          </a:prstGeom>
          <a:noFill/>
        </p:spPr>
        <p:txBody>
          <a:bodyPr wrap="square" rtlCol="0">
            <a:spAutoFit/>
          </a:bodyPr>
          <a:lstStyle/>
          <a:p>
            <a:r>
              <a:rPr lang="en-US" dirty="0"/>
              <a:t>Prepared 9/6/2023</a:t>
            </a:r>
          </a:p>
          <a:p>
            <a:endParaRPr lang="en-US" dirty="0"/>
          </a:p>
        </p:txBody>
      </p:sp>
      <p:sp>
        <p:nvSpPr>
          <p:cNvPr id="2" name="TextBox 1">
            <a:extLst>
              <a:ext uri="{FF2B5EF4-FFF2-40B4-BE49-F238E27FC236}">
                <a16:creationId xmlns:a16="http://schemas.microsoft.com/office/drawing/2014/main" id="{B5647680-2D5A-4C06-C7D4-43B5D81F8C25}"/>
              </a:ext>
            </a:extLst>
          </p:cNvPr>
          <p:cNvSpPr txBox="1"/>
          <p:nvPr/>
        </p:nvSpPr>
        <p:spPr>
          <a:xfrm>
            <a:off x="8113986" y="3429000"/>
            <a:ext cx="599090" cy="369332"/>
          </a:xfrm>
          <a:prstGeom prst="rect">
            <a:avLst/>
          </a:prstGeom>
          <a:noFill/>
        </p:spPr>
        <p:txBody>
          <a:bodyPr wrap="square" rtlCol="0">
            <a:spAutoFit/>
          </a:bodyPr>
          <a:lstStyle/>
          <a:p>
            <a:r>
              <a:rPr lang="en-US" dirty="0"/>
              <a:t>Golf</a:t>
            </a:r>
          </a:p>
        </p:txBody>
      </p:sp>
      <p:sp>
        <p:nvSpPr>
          <p:cNvPr id="3" name="Slide Number Placeholder 2">
            <a:extLst>
              <a:ext uri="{FF2B5EF4-FFF2-40B4-BE49-F238E27FC236}">
                <a16:creationId xmlns:a16="http://schemas.microsoft.com/office/drawing/2014/main" id="{98C7E8F1-DEEA-6CA4-B2D8-20185A62275E}"/>
              </a:ext>
            </a:extLst>
          </p:cNvPr>
          <p:cNvSpPr>
            <a:spLocks noGrp="1"/>
          </p:cNvSpPr>
          <p:nvPr>
            <p:ph type="sldNum" sz="quarter" idx="12"/>
          </p:nvPr>
        </p:nvSpPr>
        <p:spPr/>
        <p:txBody>
          <a:bodyPr/>
          <a:lstStyle/>
          <a:p>
            <a:fld id="{483055B5-A326-4CFC-939B-F930823EC858}" type="slidenum">
              <a:rPr lang="en-US" smtClean="0"/>
              <a:t>16</a:t>
            </a:fld>
            <a:endParaRPr lang="en-US"/>
          </a:p>
        </p:txBody>
      </p:sp>
    </p:spTree>
    <p:extLst>
      <p:ext uri="{BB962C8B-B14F-4D97-AF65-F5344CB8AC3E}">
        <p14:creationId xmlns:p14="http://schemas.microsoft.com/office/powerpoint/2010/main" val="42109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246B488-27A2-FEF3-DF18-005A7F4C3CEE}"/>
              </a:ext>
            </a:extLst>
          </p:cNvPr>
          <p:cNvGraphicFramePr>
            <a:graphicFrameLocks noChangeAspect="1"/>
          </p:cNvGraphicFramePr>
          <p:nvPr>
            <p:extLst>
              <p:ext uri="{D42A27DB-BD31-4B8C-83A1-F6EECF244321}">
                <p14:modId xmlns:p14="http://schemas.microsoft.com/office/powerpoint/2010/main" val="199837701"/>
              </p:ext>
            </p:extLst>
          </p:nvPr>
        </p:nvGraphicFramePr>
        <p:xfrm>
          <a:off x="515007" y="-283779"/>
          <a:ext cx="10846676" cy="7630510"/>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0" name=""/>
                      <p:cNvPicPr/>
                      <p:nvPr/>
                    </p:nvPicPr>
                    <p:blipFill>
                      <a:blip r:embed="rId4"/>
                      <a:stretch>
                        <a:fillRect/>
                      </a:stretch>
                    </p:blipFill>
                    <p:spPr>
                      <a:xfrm>
                        <a:off x="515007" y="-283779"/>
                        <a:ext cx="10846676" cy="763051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65BDA15-1409-A8C3-1504-215E8151C622}"/>
                  </a:ext>
                </a:extLst>
              </p14:cNvPr>
              <p14:cNvContentPartPr/>
              <p14:nvPr/>
            </p14:nvContentPartPr>
            <p14:xfrm>
              <a:off x="8923312" y="3646754"/>
              <a:ext cx="29520" cy="159120"/>
            </p14:xfrm>
          </p:contentPart>
        </mc:Choice>
        <mc:Fallback xmlns="">
          <p:pic>
            <p:nvPicPr>
              <p:cNvPr id="5" name="Ink 4">
                <a:extLst>
                  <a:ext uri="{FF2B5EF4-FFF2-40B4-BE49-F238E27FC236}">
                    <a16:creationId xmlns:a16="http://schemas.microsoft.com/office/drawing/2014/main" id="{765BDA15-1409-A8C3-1504-215E8151C622}"/>
                  </a:ext>
                </a:extLst>
              </p:cNvPr>
              <p:cNvPicPr/>
              <p:nvPr/>
            </p:nvPicPr>
            <p:blipFill>
              <a:blip r:embed="rId6"/>
              <a:stretch>
                <a:fillRect/>
              </a:stretch>
            </p:blipFill>
            <p:spPr>
              <a:xfrm>
                <a:off x="8905312" y="3629114"/>
                <a:ext cx="6516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72FDEA6-C378-456D-F514-BAC5F16E2B84}"/>
                  </a:ext>
                </a:extLst>
              </p14:cNvPr>
              <p14:cNvContentPartPr/>
              <p14:nvPr/>
            </p14:nvContentPartPr>
            <p14:xfrm>
              <a:off x="4526272" y="4981274"/>
              <a:ext cx="169920" cy="191880"/>
            </p14:xfrm>
          </p:contentPart>
        </mc:Choice>
        <mc:Fallback xmlns="">
          <p:pic>
            <p:nvPicPr>
              <p:cNvPr id="6" name="Ink 5">
                <a:extLst>
                  <a:ext uri="{FF2B5EF4-FFF2-40B4-BE49-F238E27FC236}">
                    <a16:creationId xmlns:a16="http://schemas.microsoft.com/office/drawing/2014/main" id="{872FDEA6-C378-456D-F514-BAC5F16E2B84}"/>
                  </a:ext>
                </a:extLst>
              </p:cNvPr>
              <p:cNvPicPr/>
              <p:nvPr/>
            </p:nvPicPr>
            <p:blipFill>
              <a:blip r:embed="rId8"/>
              <a:stretch>
                <a:fillRect/>
              </a:stretch>
            </p:blipFill>
            <p:spPr>
              <a:xfrm>
                <a:off x="4508272" y="4963274"/>
                <a:ext cx="2055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5008BDA-E3E4-ED8D-0C32-F086B4054312}"/>
                  </a:ext>
                </a:extLst>
              </p14:cNvPr>
              <p14:cNvContentPartPr/>
              <p14:nvPr/>
            </p14:nvContentPartPr>
            <p14:xfrm>
              <a:off x="5288752" y="5117714"/>
              <a:ext cx="228600" cy="262440"/>
            </p14:xfrm>
          </p:contentPart>
        </mc:Choice>
        <mc:Fallback xmlns="">
          <p:pic>
            <p:nvPicPr>
              <p:cNvPr id="7" name="Ink 6">
                <a:extLst>
                  <a:ext uri="{FF2B5EF4-FFF2-40B4-BE49-F238E27FC236}">
                    <a16:creationId xmlns:a16="http://schemas.microsoft.com/office/drawing/2014/main" id="{35008BDA-E3E4-ED8D-0C32-F086B4054312}"/>
                  </a:ext>
                </a:extLst>
              </p:cNvPr>
              <p:cNvPicPr/>
              <p:nvPr/>
            </p:nvPicPr>
            <p:blipFill>
              <a:blip r:embed="rId10"/>
              <a:stretch>
                <a:fillRect/>
              </a:stretch>
            </p:blipFill>
            <p:spPr>
              <a:xfrm>
                <a:off x="5270752" y="5100074"/>
                <a:ext cx="264240" cy="298080"/>
              </a:xfrm>
              <a:prstGeom prst="rect">
                <a:avLst/>
              </a:prstGeom>
            </p:spPr>
          </p:pic>
        </mc:Fallback>
      </mc:AlternateContent>
      <p:grpSp>
        <p:nvGrpSpPr>
          <p:cNvPr id="10" name="Group 9">
            <a:extLst>
              <a:ext uri="{FF2B5EF4-FFF2-40B4-BE49-F238E27FC236}">
                <a16:creationId xmlns:a16="http://schemas.microsoft.com/office/drawing/2014/main" id="{93B52924-81F2-4FEE-0F79-47EB02B9DFB9}"/>
              </a:ext>
            </a:extLst>
          </p:cNvPr>
          <p:cNvGrpSpPr/>
          <p:nvPr/>
        </p:nvGrpSpPr>
        <p:grpSpPr>
          <a:xfrm>
            <a:off x="5853592" y="5002514"/>
            <a:ext cx="150480" cy="271800"/>
            <a:chOff x="5853592" y="5002514"/>
            <a:chExt cx="150480" cy="271800"/>
          </a:xfrm>
        </p:grpSpPr>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E2DE9BD7-A1AF-578D-C852-33B453A42800}"/>
                    </a:ext>
                  </a:extLst>
                </p14:cNvPr>
                <p14:cNvContentPartPr/>
                <p14:nvPr/>
              </p14:nvContentPartPr>
              <p14:xfrm>
                <a:off x="5853592" y="5023754"/>
                <a:ext cx="72000" cy="129240"/>
              </p14:xfrm>
            </p:contentPart>
          </mc:Choice>
          <mc:Fallback xmlns="">
            <p:pic>
              <p:nvPicPr>
                <p:cNvPr id="8" name="Ink 7">
                  <a:extLst>
                    <a:ext uri="{FF2B5EF4-FFF2-40B4-BE49-F238E27FC236}">
                      <a16:creationId xmlns:a16="http://schemas.microsoft.com/office/drawing/2014/main" id="{E2DE9BD7-A1AF-578D-C852-33B453A42800}"/>
                    </a:ext>
                  </a:extLst>
                </p:cNvPr>
                <p:cNvPicPr/>
                <p:nvPr/>
              </p:nvPicPr>
              <p:blipFill>
                <a:blip r:embed="rId12"/>
                <a:stretch>
                  <a:fillRect/>
                </a:stretch>
              </p:blipFill>
              <p:spPr>
                <a:xfrm>
                  <a:off x="5835952" y="5005754"/>
                  <a:ext cx="10764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B279F834-6326-EDBA-8530-8D9FB9679C92}"/>
                    </a:ext>
                  </a:extLst>
                </p14:cNvPr>
                <p14:cNvContentPartPr/>
                <p14:nvPr/>
              </p14:nvContentPartPr>
              <p14:xfrm>
                <a:off x="5938192" y="5002514"/>
                <a:ext cx="65880" cy="271800"/>
              </p14:xfrm>
            </p:contentPart>
          </mc:Choice>
          <mc:Fallback xmlns="">
            <p:pic>
              <p:nvPicPr>
                <p:cNvPr id="9" name="Ink 8">
                  <a:extLst>
                    <a:ext uri="{FF2B5EF4-FFF2-40B4-BE49-F238E27FC236}">
                      <a16:creationId xmlns:a16="http://schemas.microsoft.com/office/drawing/2014/main" id="{B279F834-6326-EDBA-8530-8D9FB9679C92}"/>
                    </a:ext>
                  </a:extLst>
                </p:cNvPr>
                <p:cNvPicPr/>
                <p:nvPr/>
              </p:nvPicPr>
              <p:blipFill>
                <a:blip r:embed="rId14"/>
                <a:stretch>
                  <a:fillRect/>
                </a:stretch>
              </p:blipFill>
              <p:spPr>
                <a:xfrm>
                  <a:off x="5920192" y="4984874"/>
                  <a:ext cx="101520" cy="307440"/>
                </a:xfrm>
                <a:prstGeom prst="rect">
                  <a:avLst/>
                </a:prstGeom>
              </p:spPr>
            </p:pic>
          </mc:Fallback>
        </mc:AlternateContent>
      </p:grpSp>
      <p:sp>
        <p:nvSpPr>
          <p:cNvPr id="2" name="TextBox 1">
            <a:extLst>
              <a:ext uri="{FF2B5EF4-FFF2-40B4-BE49-F238E27FC236}">
                <a16:creationId xmlns:a16="http://schemas.microsoft.com/office/drawing/2014/main" id="{8172DA77-0822-4839-626B-5BA60B72B70D}"/>
              </a:ext>
            </a:extLst>
          </p:cNvPr>
          <p:cNvSpPr txBox="1"/>
          <p:nvPr/>
        </p:nvSpPr>
        <p:spPr>
          <a:xfrm>
            <a:off x="8376745" y="3132083"/>
            <a:ext cx="576087" cy="369332"/>
          </a:xfrm>
          <a:prstGeom prst="rect">
            <a:avLst/>
          </a:prstGeom>
          <a:noFill/>
        </p:spPr>
        <p:txBody>
          <a:bodyPr wrap="square" rtlCol="0">
            <a:spAutoFit/>
          </a:bodyPr>
          <a:lstStyle/>
          <a:p>
            <a:r>
              <a:rPr lang="en-US" dirty="0"/>
              <a:t>Golf</a:t>
            </a:r>
          </a:p>
        </p:txBody>
      </p:sp>
      <p:sp>
        <p:nvSpPr>
          <p:cNvPr id="3" name="Slide Number Placeholder 2">
            <a:extLst>
              <a:ext uri="{FF2B5EF4-FFF2-40B4-BE49-F238E27FC236}">
                <a16:creationId xmlns:a16="http://schemas.microsoft.com/office/drawing/2014/main" id="{0D1FAD60-6327-B60E-4FA5-2B1642F5806F}"/>
              </a:ext>
            </a:extLst>
          </p:cNvPr>
          <p:cNvSpPr>
            <a:spLocks noGrp="1"/>
          </p:cNvSpPr>
          <p:nvPr>
            <p:ph type="sldNum" sz="quarter" idx="12"/>
          </p:nvPr>
        </p:nvSpPr>
        <p:spPr/>
        <p:txBody>
          <a:bodyPr/>
          <a:lstStyle/>
          <a:p>
            <a:fld id="{483055B5-A326-4CFC-939B-F930823EC858}" type="slidenum">
              <a:rPr lang="en-US" smtClean="0"/>
              <a:t>17</a:t>
            </a:fld>
            <a:endParaRPr lang="en-US"/>
          </a:p>
        </p:txBody>
      </p:sp>
    </p:spTree>
    <p:extLst>
      <p:ext uri="{BB962C8B-B14F-4D97-AF65-F5344CB8AC3E}">
        <p14:creationId xmlns:p14="http://schemas.microsoft.com/office/powerpoint/2010/main" val="339987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5813-BFC3-BB63-1021-12A8C752ED03}"/>
              </a:ext>
            </a:extLst>
          </p:cNvPr>
          <p:cNvSpPr>
            <a:spLocks noGrp="1"/>
          </p:cNvSpPr>
          <p:nvPr>
            <p:ph type="title"/>
          </p:nvPr>
        </p:nvSpPr>
        <p:spPr>
          <a:xfrm>
            <a:off x="911773" y="554311"/>
            <a:ext cx="4133193" cy="1325563"/>
          </a:xfrm>
          <a:solidFill>
            <a:schemeClr val="accent6">
              <a:lumMod val="20000"/>
              <a:lumOff val="80000"/>
            </a:schemeClr>
          </a:solidFill>
          <a:ln>
            <a:solidFill>
              <a:schemeClr val="accent6">
                <a:lumMod val="50000"/>
              </a:schemeClr>
            </a:solidFill>
          </a:ln>
        </p:spPr>
        <p:txBody>
          <a:bodyPr>
            <a:normAutofit/>
          </a:bodyPr>
          <a:lstStyle/>
          <a:p>
            <a:r>
              <a:rPr lang="en-US" sz="3200" b="1" dirty="0"/>
              <a:t>9/1/2023 Email from HGA Attorney - </a:t>
            </a:r>
          </a:p>
        </p:txBody>
      </p:sp>
      <p:graphicFrame>
        <p:nvGraphicFramePr>
          <p:cNvPr id="4" name="Object 3">
            <a:extLst>
              <a:ext uri="{FF2B5EF4-FFF2-40B4-BE49-F238E27FC236}">
                <a16:creationId xmlns:a16="http://schemas.microsoft.com/office/drawing/2014/main" id="{FEC813D3-AB12-6DCD-858E-3CBCB9FFF4C2}"/>
              </a:ext>
            </a:extLst>
          </p:cNvPr>
          <p:cNvGraphicFramePr>
            <a:graphicFrameLocks noChangeAspect="1"/>
          </p:cNvGraphicFramePr>
          <p:nvPr>
            <p:extLst>
              <p:ext uri="{D42A27DB-BD31-4B8C-83A1-F6EECF244321}">
                <p14:modId xmlns:p14="http://schemas.microsoft.com/office/powerpoint/2010/main" val="3033164669"/>
              </p:ext>
            </p:extLst>
          </p:nvPr>
        </p:nvGraphicFramePr>
        <p:xfrm>
          <a:off x="5267655" y="365125"/>
          <a:ext cx="6365328" cy="8492357"/>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5267655" y="365125"/>
                        <a:ext cx="6365328" cy="849235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FA2A899-5F20-9AFC-5A4E-D96E42835EFF}"/>
              </a:ext>
            </a:extLst>
          </p:cNvPr>
          <p:cNvSpPr txBox="1"/>
          <p:nvPr/>
        </p:nvSpPr>
        <p:spPr>
          <a:xfrm>
            <a:off x="1723697" y="2385849"/>
            <a:ext cx="3699640" cy="3139321"/>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dirty="0"/>
              <a:t>…whether HGMD will agree to pursue the concept of hiring and overseeing the staff that provide direct services…</a:t>
            </a:r>
          </a:p>
          <a:p>
            <a:endParaRPr lang="en-US" dirty="0"/>
          </a:p>
          <a:p>
            <a:endParaRPr lang="en-US" dirty="0"/>
          </a:p>
          <a:p>
            <a:r>
              <a:rPr lang="en-US" dirty="0" err="1"/>
              <a:t>HGA’s</a:t>
            </a:r>
            <a:r>
              <a:rPr lang="en-US" dirty="0"/>
              <a:t> Board of Directors needs to know whether HGMD will work toward separately employing its own personnel before committing to a specific timeline on the management agreement.</a:t>
            </a:r>
          </a:p>
        </p:txBody>
      </p:sp>
      <p:sp>
        <p:nvSpPr>
          <p:cNvPr id="3" name="Slide Number Placeholder 2">
            <a:extLst>
              <a:ext uri="{FF2B5EF4-FFF2-40B4-BE49-F238E27FC236}">
                <a16:creationId xmlns:a16="http://schemas.microsoft.com/office/drawing/2014/main" id="{E7237A7C-474B-AED4-3E5A-5A669E400AA9}"/>
              </a:ext>
            </a:extLst>
          </p:cNvPr>
          <p:cNvSpPr>
            <a:spLocks noGrp="1"/>
          </p:cNvSpPr>
          <p:nvPr>
            <p:ph type="sldNum" sz="quarter" idx="12"/>
          </p:nvPr>
        </p:nvSpPr>
        <p:spPr/>
        <p:txBody>
          <a:bodyPr/>
          <a:lstStyle/>
          <a:p>
            <a:fld id="{483055B5-A326-4CFC-939B-F930823EC858}" type="slidenum">
              <a:rPr lang="en-US" smtClean="0"/>
              <a:t>18</a:t>
            </a:fld>
            <a:endParaRPr lang="en-US"/>
          </a:p>
        </p:txBody>
      </p:sp>
    </p:spTree>
    <p:extLst>
      <p:ext uri="{BB962C8B-B14F-4D97-AF65-F5344CB8AC3E}">
        <p14:creationId xmlns:p14="http://schemas.microsoft.com/office/powerpoint/2010/main" val="290913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BC88-24B1-8BDC-65EE-C4E03761D868}"/>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1217539-5EEF-C67C-DE81-FE746AD101CC}"/>
              </a:ext>
            </a:extLst>
          </p:cNvPr>
          <p:cNvGraphicFramePr>
            <a:graphicFrameLocks noChangeAspect="1"/>
          </p:cNvGraphicFramePr>
          <p:nvPr/>
        </p:nvGraphicFramePr>
        <p:xfrm>
          <a:off x="515007" y="-283779"/>
          <a:ext cx="10846676" cy="7630510"/>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4" name="Object 3">
                        <a:extLst>
                          <a:ext uri="{FF2B5EF4-FFF2-40B4-BE49-F238E27FC236}">
                            <a16:creationId xmlns:a16="http://schemas.microsoft.com/office/drawing/2014/main" id="{B246B488-27A2-FEF3-DF18-005A7F4C3CEE}"/>
                          </a:ext>
                        </a:extLst>
                      </p:cNvPr>
                      <p:cNvPicPr/>
                      <p:nvPr/>
                    </p:nvPicPr>
                    <p:blipFill>
                      <a:blip r:embed="rId3"/>
                      <a:stretch>
                        <a:fillRect/>
                      </a:stretch>
                    </p:blipFill>
                    <p:spPr>
                      <a:xfrm>
                        <a:off x="515007" y="-283779"/>
                        <a:ext cx="10846676" cy="763051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ECC4112B-AE93-314F-0398-1B4681DC565E}"/>
                  </a:ext>
                </a:extLst>
              </p14:cNvPr>
              <p14:cNvContentPartPr/>
              <p14:nvPr/>
            </p14:nvContentPartPr>
            <p14:xfrm>
              <a:off x="8923312" y="3646754"/>
              <a:ext cx="29520" cy="159120"/>
            </p14:xfrm>
          </p:contentPart>
        </mc:Choice>
        <mc:Fallback xmlns="">
          <p:pic>
            <p:nvPicPr>
              <p:cNvPr id="5" name="Ink 4">
                <a:extLst>
                  <a:ext uri="{FF2B5EF4-FFF2-40B4-BE49-F238E27FC236}">
                    <a16:creationId xmlns:a16="http://schemas.microsoft.com/office/drawing/2014/main" id="{ECC4112B-AE93-314F-0398-1B4681DC565E}"/>
                  </a:ext>
                </a:extLst>
              </p:cNvPr>
              <p:cNvPicPr/>
              <p:nvPr/>
            </p:nvPicPr>
            <p:blipFill>
              <a:blip r:embed="rId5"/>
              <a:stretch>
                <a:fillRect/>
              </a:stretch>
            </p:blipFill>
            <p:spPr>
              <a:xfrm>
                <a:off x="8905312" y="3629114"/>
                <a:ext cx="6516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1E2A94F-A68F-A220-7E6C-89D3E194C4E6}"/>
                  </a:ext>
                </a:extLst>
              </p14:cNvPr>
              <p14:cNvContentPartPr/>
              <p14:nvPr/>
            </p14:nvContentPartPr>
            <p14:xfrm>
              <a:off x="4526272" y="4981274"/>
              <a:ext cx="169920" cy="191880"/>
            </p14:xfrm>
          </p:contentPart>
        </mc:Choice>
        <mc:Fallback xmlns="">
          <p:pic>
            <p:nvPicPr>
              <p:cNvPr id="6" name="Ink 5">
                <a:extLst>
                  <a:ext uri="{FF2B5EF4-FFF2-40B4-BE49-F238E27FC236}">
                    <a16:creationId xmlns:a16="http://schemas.microsoft.com/office/drawing/2014/main" id="{41E2A94F-A68F-A220-7E6C-89D3E194C4E6}"/>
                  </a:ext>
                </a:extLst>
              </p:cNvPr>
              <p:cNvPicPr/>
              <p:nvPr/>
            </p:nvPicPr>
            <p:blipFill>
              <a:blip r:embed="rId7"/>
              <a:stretch>
                <a:fillRect/>
              </a:stretch>
            </p:blipFill>
            <p:spPr>
              <a:xfrm>
                <a:off x="4508272" y="4963274"/>
                <a:ext cx="2055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2570BCD-AD1C-E9F9-59A7-318453CBCA48}"/>
                  </a:ext>
                </a:extLst>
              </p14:cNvPr>
              <p14:cNvContentPartPr/>
              <p14:nvPr/>
            </p14:nvContentPartPr>
            <p14:xfrm>
              <a:off x="5288752" y="5117714"/>
              <a:ext cx="228600" cy="262440"/>
            </p14:xfrm>
          </p:contentPart>
        </mc:Choice>
        <mc:Fallback xmlns="">
          <p:pic>
            <p:nvPicPr>
              <p:cNvPr id="7" name="Ink 6">
                <a:extLst>
                  <a:ext uri="{FF2B5EF4-FFF2-40B4-BE49-F238E27FC236}">
                    <a16:creationId xmlns:a16="http://schemas.microsoft.com/office/drawing/2014/main" id="{02570BCD-AD1C-E9F9-59A7-318453CBCA48}"/>
                  </a:ext>
                </a:extLst>
              </p:cNvPr>
              <p:cNvPicPr/>
              <p:nvPr/>
            </p:nvPicPr>
            <p:blipFill>
              <a:blip r:embed="rId9"/>
              <a:stretch>
                <a:fillRect/>
              </a:stretch>
            </p:blipFill>
            <p:spPr>
              <a:xfrm>
                <a:off x="5270752" y="5100074"/>
                <a:ext cx="264240" cy="298080"/>
              </a:xfrm>
              <a:prstGeom prst="rect">
                <a:avLst/>
              </a:prstGeom>
            </p:spPr>
          </p:pic>
        </mc:Fallback>
      </mc:AlternateContent>
      <p:grpSp>
        <p:nvGrpSpPr>
          <p:cNvPr id="10" name="Group 9">
            <a:extLst>
              <a:ext uri="{FF2B5EF4-FFF2-40B4-BE49-F238E27FC236}">
                <a16:creationId xmlns:a16="http://schemas.microsoft.com/office/drawing/2014/main" id="{78C88662-2E53-D864-FF33-CAC0FDC31592}"/>
              </a:ext>
            </a:extLst>
          </p:cNvPr>
          <p:cNvGrpSpPr/>
          <p:nvPr/>
        </p:nvGrpSpPr>
        <p:grpSpPr>
          <a:xfrm>
            <a:off x="5853592" y="5002514"/>
            <a:ext cx="150480" cy="271800"/>
            <a:chOff x="5853592" y="5002514"/>
            <a:chExt cx="150480" cy="27180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B7BF4EF-0C6D-E0FD-73E5-9E58FA667B54}"/>
                    </a:ext>
                  </a:extLst>
                </p14:cNvPr>
                <p14:cNvContentPartPr/>
                <p14:nvPr/>
              </p14:nvContentPartPr>
              <p14:xfrm>
                <a:off x="5853592" y="5023754"/>
                <a:ext cx="72000" cy="129240"/>
              </p14:xfrm>
            </p:contentPart>
          </mc:Choice>
          <mc:Fallback xmlns="">
            <p:pic>
              <p:nvPicPr>
                <p:cNvPr id="8" name="Ink 7">
                  <a:extLst>
                    <a:ext uri="{FF2B5EF4-FFF2-40B4-BE49-F238E27FC236}">
                      <a16:creationId xmlns:a16="http://schemas.microsoft.com/office/drawing/2014/main" id="{DB7BF4EF-0C6D-E0FD-73E5-9E58FA667B54}"/>
                    </a:ext>
                  </a:extLst>
                </p:cNvPr>
                <p:cNvPicPr/>
                <p:nvPr/>
              </p:nvPicPr>
              <p:blipFill>
                <a:blip r:embed="rId11"/>
                <a:stretch>
                  <a:fillRect/>
                </a:stretch>
              </p:blipFill>
              <p:spPr>
                <a:xfrm>
                  <a:off x="5835952" y="5005754"/>
                  <a:ext cx="10764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C38031BF-4584-127C-643D-86667A12A86C}"/>
                    </a:ext>
                  </a:extLst>
                </p14:cNvPr>
                <p14:cNvContentPartPr/>
                <p14:nvPr/>
              </p14:nvContentPartPr>
              <p14:xfrm>
                <a:off x="5938192" y="5002514"/>
                <a:ext cx="65880" cy="271800"/>
              </p14:xfrm>
            </p:contentPart>
          </mc:Choice>
          <mc:Fallback xmlns="">
            <p:pic>
              <p:nvPicPr>
                <p:cNvPr id="9" name="Ink 8">
                  <a:extLst>
                    <a:ext uri="{FF2B5EF4-FFF2-40B4-BE49-F238E27FC236}">
                      <a16:creationId xmlns:a16="http://schemas.microsoft.com/office/drawing/2014/main" id="{C38031BF-4584-127C-643D-86667A12A86C}"/>
                    </a:ext>
                  </a:extLst>
                </p:cNvPr>
                <p:cNvPicPr/>
                <p:nvPr/>
              </p:nvPicPr>
              <p:blipFill>
                <a:blip r:embed="rId13"/>
                <a:stretch>
                  <a:fillRect/>
                </a:stretch>
              </p:blipFill>
              <p:spPr>
                <a:xfrm>
                  <a:off x="5920192" y="4984874"/>
                  <a:ext cx="101520" cy="307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83E95112-00EB-3597-2731-50BA5D73A07D}"/>
                  </a:ext>
                </a:extLst>
              </p14:cNvPr>
              <p14:cNvContentPartPr/>
              <p14:nvPr/>
            </p14:nvContentPartPr>
            <p14:xfrm>
              <a:off x="4896712" y="4139586"/>
              <a:ext cx="905760" cy="675720"/>
            </p14:xfrm>
          </p:contentPart>
        </mc:Choice>
        <mc:Fallback xmlns="">
          <p:pic>
            <p:nvPicPr>
              <p:cNvPr id="2" name="Ink 1">
                <a:extLst>
                  <a:ext uri="{FF2B5EF4-FFF2-40B4-BE49-F238E27FC236}">
                    <a16:creationId xmlns:a16="http://schemas.microsoft.com/office/drawing/2014/main" id="{83E95112-00EB-3597-2731-50BA5D73A07D}"/>
                  </a:ext>
                </a:extLst>
              </p:cNvPr>
              <p:cNvPicPr/>
              <p:nvPr/>
            </p:nvPicPr>
            <p:blipFill>
              <a:blip r:embed="rId15"/>
              <a:stretch>
                <a:fillRect/>
              </a:stretch>
            </p:blipFill>
            <p:spPr>
              <a:xfrm>
                <a:off x="4890592" y="4133466"/>
                <a:ext cx="918000" cy="687960"/>
              </a:xfrm>
              <a:prstGeom prst="rect">
                <a:avLst/>
              </a:prstGeom>
            </p:spPr>
          </p:pic>
        </mc:Fallback>
      </mc:AlternateContent>
      <p:grpSp>
        <p:nvGrpSpPr>
          <p:cNvPr id="15" name="Group 14">
            <a:extLst>
              <a:ext uri="{FF2B5EF4-FFF2-40B4-BE49-F238E27FC236}">
                <a16:creationId xmlns:a16="http://schemas.microsoft.com/office/drawing/2014/main" id="{E65CF3C3-2247-B97D-9963-12FCC9BDEAAD}"/>
              </a:ext>
            </a:extLst>
          </p:cNvPr>
          <p:cNvGrpSpPr/>
          <p:nvPr/>
        </p:nvGrpSpPr>
        <p:grpSpPr>
          <a:xfrm>
            <a:off x="5493232" y="3804786"/>
            <a:ext cx="298800" cy="368640"/>
            <a:chOff x="5493232" y="3804786"/>
            <a:chExt cx="298800" cy="368640"/>
          </a:xfrm>
        </p:grpSpPr>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E8B22CA7-90DD-545C-331F-83D9ED6D2D20}"/>
                    </a:ext>
                  </a:extLst>
                </p14:cNvPr>
                <p14:cNvContentPartPr/>
                <p14:nvPr/>
              </p14:nvContentPartPr>
              <p14:xfrm>
                <a:off x="5493232" y="3856986"/>
                <a:ext cx="268920" cy="316440"/>
              </p14:xfrm>
            </p:contentPart>
          </mc:Choice>
          <mc:Fallback xmlns="">
            <p:pic>
              <p:nvPicPr>
                <p:cNvPr id="13" name="Ink 12">
                  <a:extLst>
                    <a:ext uri="{FF2B5EF4-FFF2-40B4-BE49-F238E27FC236}">
                      <a16:creationId xmlns:a16="http://schemas.microsoft.com/office/drawing/2014/main" id="{E8B22CA7-90DD-545C-331F-83D9ED6D2D20}"/>
                    </a:ext>
                  </a:extLst>
                </p:cNvPr>
                <p:cNvPicPr/>
                <p:nvPr/>
              </p:nvPicPr>
              <p:blipFill>
                <a:blip r:embed="rId17"/>
                <a:stretch>
                  <a:fillRect/>
                </a:stretch>
              </p:blipFill>
              <p:spPr>
                <a:xfrm>
                  <a:off x="5457232" y="3821346"/>
                  <a:ext cx="34056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783076D5-75B2-0167-2995-7D6A77EF9E16}"/>
                    </a:ext>
                  </a:extLst>
                </p14:cNvPr>
                <p14:cNvContentPartPr/>
                <p14:nvPr/>
              </p14:nvContentPartPr>
              <p14:xfrm>
                <a:off x="5644072" y="3804786"/>
                <a:ext cx="147960" cy="360"/>
              </p14:xfrm>
            </p:contentPart>
          </mc:Choice>
          <mc:Fallback xmlns="">
            <p:pic>
              <p:nvPicPr>
                <p:cNvPr id="14" name="Ink 13">
                  <a:extLst>
                    <a:ext uri="{FF2B5EF4-FFF2-40B4-BE49-F238E27FC236}">
                      <a16:creationId xmlns:a16="http://schemas.microsoft.com/office/drawing/2014/main" id="{783076D5-75B2-0167-2995-7D6A77EF9E16}"/>
                    </a:ext>
                  </a:extLst>
                </p:cNvPr>
                <p:cNvPicPr/>
                <p:nvPr/>
              </p:nvPicPr>
              <p:blipFill>
                <a:blip r:embed="rId19"/>
                <a:stretch>
                  <a:fillRect/>
                </a:stretch>
              </p:blipFill>
              <p:spPr>
                <a:xfrm>
                  <a:off x="5608432" y="3768786"/>
                  <a:ext cx="219600" cy="72000"/>
                </a:xfrm>
                <a:prstGeom prst="rect">
                  <a:avLst/>
                </a:prstGeom>
              </p:spPr>
            </p:pic>
          </mc:Fallback>
        </mc:AlternateContent>
      </p:grpSp>
      <p:sp>
        <p:nvSpPr>
          <p:cNvPr id="16" name="TextBox 15">
            <a:extLst>
              <a:ext uri="{FF2B5EF4-FFF2-40B4-BE49-F238E27FC236}">
                <a16:creationId xmlns:a16="http://schemas.microsoft.com/office/drawing/2014/main" id="{DA426F5D-47B2-16D0-0836-4DED9CE1403F}"/>
              </a:ext>
            </a:extLst>
          </p:cNvPr>
          <p:cNvSpPr txBox="1"/>
          <p:nvPr/>
        </p:nvSpPr>
        <p:spPr>
          <a:xfrm>
            <a:off x="1250731" y="2259724"/>
            <a:ext cx="2680138" cy="1477328"/>
          </a:xfrm>
          <a:prstGeom prst="rect">
            <a:avLst/>
          </a:prstGeom>
          <a:noFill/>
          <a:ln>
            <a:solidFill>
              <a:schemeClr val="tx1"/>
            </a:solidFill>
          </a:ln>
        </p:spPr>
        <p:txBody>
          <a:bodyPr wrap="square" rtlCol="0">
            <a:spAutoFit/>
          </a:bodyPr>
          <a:lstStyle/>
          <a:p>
            <a:r>
              <a:rPr lang="en-US" dirty="0"/>
              <a:t>This is the problem – Harold </a:t>
            </a:r>
            <a:r>
              <a:rPr lang="en-US" dirty="0" err="1"/>
              <a:t>Borquez</a:t>
            </a:r>
            <a:r>
              <a:rPr lang="en-US" dirty="0"/>
              <a:t>. They don’t want to designate him as FT Golf pending a split of employees.</a:t>
            </a:r>
          </a:p>
        </p:txBody>
      </p:sp>
      <p:sp>
        <p:nvSpPr>
          <p:cNvPr id="3" name="TextBox 2">
            <a:extLst>
              <a:ext uri="{FF2B5EF4-FFF2-40B4-BE49-F238E27FC236}">
                <a16:creationId xmlns:a16="http://schemas.microsoft.com/office/drawing/2014/main" id="{6B268B1E-D9B5-2704-C11A-4D81792C3216}"/>
              </a:ext>
            </a:extLst>
          </p:cNvPr>
          <p:cNvSpPr txBox="1"/>
          <p:nvPr/>
        </p:nvSpPr>
        <p:spPr>
          <a:xfrm>
            <a:off x="8429297" y="3184634"/>
            <a:ext cx="603111" cy="367863"/>
          </a:xfrm>
          <a:prstGeom prst="rect">
            <a:avLst/>
          </a:prstGeom>
          <a:noFill/>
        </p:spPr>
        <p:txBody>
          <a:bodyPr wrap="square" rtlCol="0">
            <a:spAutoFit/>
          </a:bodyPr>
          <a:lstStyle/>
          <a:p>
            <a:r>
              <a:rPr lang="en-US" dirty="0"/>
              <a:t>Golf</a:t>
            </a:r>
          </a:p>
        </p:txBody>
      </p:sp>
      <p:sp>
        <p:nvSpPr>
          <p:cNvPr id="11" name="Slide Number Placeholder 10">
            <a:extLst>
              <a:ext uri="{FF2B5EF4-FFF2-40B4-BE49-F238E27FC236}">
                <a16:creationId xmlns:a16="http://schemas.microsoft.com/office/drawing/2014/main" id="{DE691B56-47CA-9E1E-9C22-961598AD33A0}"/>
              </a:ext>
            </a:extLst>
          </p:cNvPr>
          <p:cNvSpPr>
            <a:spLocks noGrp="1"/>
          </p:cNvSpPr>
          <p:nvPr>
            <p:ph type="sldNum" sz="quarter" idx="12"/>
          </p:nvPr>
        </p:nvSpPr>
        <p:spPr/>
        <p:txBody>
          <a:bodyPr/>
          <a:lstStyle/>
          <a:p>
            <a:fld id="{483055B5-A326-4CFC-939B-F930823EC858}" type="slidenum">
              <a:rPr lang="en-US" smtClean="0"/>
              <a:t>19</a:t>
            </a:fld>
            <a:endParaRPr lang="en-US"/>
          </a:p>
        </p:txBody>
      </p:sp>
    </p:spTree>
    <p:extLst>
      <p:ext uri="{BB962C8B-B14F-4D97-AF65-F5344CB8AC3E}">
        <p14:creationId xmlns:p14="http://schemas.microsoft.com/office/powerpoint/2010/main" val="360286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30E41B7-980F-B12D-61E9-378DF9CC4FB6}"/>
              </a:ext>
            </a:extLst>
          </p:cNvPr>
          <p:cNvGraphicFramePr>
            <a:graphicFrameLocks noChangeAspect="1"/>
          </p:cNvGraphicFramePr>
          <p:nvPr>
            <p:extLst>
              <p:ext uri="{D42A27DB-BD31-4B8C-83A1-F6EECF244321}">
                <p14:modId xmlns:p14="http://schemas.microsoft.com/office/powerpoint/2010/main" val="2258104577"/>
              </p:ext>
            </p:extLst>
          </p:nvPr>
        </p:nvGraphicFramePr>
        <p:xfrm>
          <a:off x="840828" y="0"/>
          <a:ext cx="10415751" cy="6858000"/>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840828" y="0"/>
                        <a:ext cx="10415751" cy="6858000"/>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7DC3DB19-23E0-DE76-62B9-F9B4E4124BC1}"/>
              </a:ext>
            </a:extLst>
          </p:cNvPr>
          <p:cNvSpPr>
            <a:spLocks noGrp="1"/>
          </p:cNvSpPr>
          <p:nvPr>
            <p:ph type="sldNum" sz="quarter" idx="12"/>
          </p:nvPr>
        </p:nvSpPr>
        <p:spPr/>
        <p:txBody>
          <a:bodyPr/>
          <a:lstStyle/>
          <a:p>
            <a:fld id="{483055B5-A326-4CFC-939B-F930823EC858}" type="slidenum">
              <a:rPr lang="en-US" smtClean="0"/>
              <a:t>2</a:t>
            </a:fld>
            <a:endParaRPr lang="en-US"/>
          </a:p>
        </p:txBody>
      </p:sp>
    </p:spTree>
    <p:extLst>
      <p:ext uri="{BB962C8B-B14F-4D97-AF65-F5344CB8AC3E}">
        <p14:creationId xmlns:p14="http://schemas.microsoft.com/office/powerpoint/2010/main" val="628179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82DC-A3C8-CB7E-1EE4-1759B6BB7FE7}"/>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A7D3E4D-492E-EA8C-EC97-1F1749A43E52}"/>
              </a:ext>
            </a:extLst>
          </p:cNvPr>
          <p:cNvGraphicFramePr>
            <a:graphicFrameLocks noChangeAspect="1"/>
          </p:cNvGraphicFramePr>
          <p:nvPr/>
        </p:nvGraphicFramePr>
        <p:xfrm>
          <a:off x="4834759" y="105104"/>
          <a:ext cx="6211614" cy="7535917"/>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4" name="Object 3">
                        <a:extLst>
                          <a:ext uri="{FF2B5EF4-FFF2-40B4-BE49-F238E27FC236}">
                            <a16:creationId xmlns:a16="http://schemas.microsoft.com/office/drawing/2014/main" id="{DB1ED965-3A01-FE79-BCA0-49457D343973}"/>
                          </a:ext>
                        </a:extLst>
                      </p:cNvPr>
                      <p:cNvPicPr/>
                      <p:nvPr/>
                    </p:nvPicPr>
                    <p:blipFill>
                      <a:blip r:embed="rId4"/>
                      <a:stretch>
                        <a:fillRect/>
                      </a:stretch>
                    </p:blipFill>
                    <p:spPr>
                      <a:xfrm>
                        <a:off x="4834759" y="105104"/>
                        <a:ext cx="6211614" cy="753591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B852C30-6B6F-0562-F1DC-0F25C939436C}"/>
              </a:ext>
            </a:extLst>
          </p:cNvPr>
          <p:cNvSpPr txBox="1"/>
          <p:nvPr/>
        </p:nvSpPr>
        <p:spPr>
          <a:xfrm>
            <a:off x="609600" y="409903"/>
            <a:ext cx="3794234" cy="5078313"/>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r>
              <a:rPr lang="en-US" dirty="0"/>
              <a:t>2024 Budget</a:t>
            </a:r>
          </a:p>
          <a:p>
            <a:r>
              <a:rPr lang="en-US" dirty="0"/>
              <a:t>Full Time Employees =                        5</a:t>
            </a:r>
          </a:p>
          <a:p>
            <a:r>
              <a:rPr lang="en-US" dirty="0"/>
              <a:t>Wages &amp; Benefits =               $426,573</a:t>
            </a:r>
          </a:p>
          <a:p>
            <a:r>
              <a:rPr lang="en-US" dirty="0"/>
              <a:t>Allocation from </a:t>
            </a:r>
            <a:r>
              <a:rPr lang="en-US" dirty="0" err="1"/>
              <a:t>R&amp;G</a:t>
            </a:r>
            <a:r>
              <a:rPr lang="en-US" dirty="0"/>
              <a:t> =            $53,000</a:t>
            </a:r>
          </a:p>
          <a:p>
            <a:endParaRPr lang="en-US" dirty="0"/>
          </a:p>
          <a:p>
            <a:r>
              <a:rPr lang="en-US" dirty="0"/>
              <a:t>Golf Manager                                        1</a:t>
            </a:r>
          </a:p>
          <a:p>
            <a:pPr algn="just"/>
            <a:r>
              <a:rPr lang="en-US" dirty="0"/>
              <a:t>Groundskeepers                                   2</a:t>
            </a:r>
          </a:p>
          <a:p>
            <a:pPr algn="just"/>
            <a:r>
              <a:rPr lang="en-US" u="sng" dirty="0"/>
              <a:t>Equipment Mechanic	            1</a:t>
            </a:r>
          </a:p>
          <a:p>
            <a:pPr algn="just"/>
            <a:r>
              <a:rPr lang="en-US" dirty="0"/>
              <a:t>Total                                                        4</a:t>
            </a:r>
          </a:p>
          <a:p>
            <a:pPr algn="just"/>
            <a:endParaRPr lang="en-US" u="sng" dirty="0"/>
          </a:p>
          <a:p>
            <a:pPr algn="just"/>
            <a:r>
              <a:rPr lang="en-US" u="sng" dirty="0"/>
              <a:t>Harold </a:t>
            </a:r>
            <a:r>
              <a:rPr lang="en-US" u="sng" dirty="0" err="1"/>
              <a:t>Borquez</a:t>
            </a:r>
            <a:r>
              <a:rPr lang="en-US" u="sng" dirty="0"/>
              <a:t>                                     1  </a:t>
            </a:r>
          </a:p>
          <a:p>
            <a:pPr algn="just"/>
            <a:r>
              <a:rPr lang="en-US" dirty="0"/>
              <a:t>Total                                                        5</a:t>
            </a:r>
          </a:p>
          <a:p>
            <a:pPr algn="just"/>
            <a:endParaRPr lang="en-US" dirty="0"/>
          </a:p>
          <a:p>
            <a:pPr algn="just"/>
            <a:r>
              <a:rPr lang="en-US" b="1" dirty="0"/>
              <a:t>Next Problem:</a:t>
            </a:r>
          </a:p>
          <a:p>
            <a:pPr algn="just"/>
            <a:r>
              <a:rPr lang="en-US" dirty="0"/>
              <a:t>When asked who the $53,035 charge from </a:t>
            </a:r>
            <a:r>
              <a:rPr lang="en-US" dirty="0" err="1"/>
              <a:t>R&amp;G</a:t>
            </a:r>
            <a:r>
              <a:rPr lang="en-US" dirty="0"/>
              <a:t> was for, Jon Rea said Matt </a:t>
            </a:r>
            <a:r>
              <a:rPr lang="en-US" dirty="0" err="1"/>
              <a:t>Martella</a:t>
            </a:r>
            <a:r>
              <a:rPr lang="en-US" dirty="0"/>
              <a:t> and Harold </a:t>
            </a:r>
            <a:r>
              <a:rPr lang="en-US" dirty="0" err="1"/>
              <a:t>Borquez’s</a:t>
            </a:r>
            <a:r>
              <a:rPr lang="en-US" dirty="0"/>
              <a:t> hours</a:t>
            </a:r>
          </a:p>
          <a:p>
            <a:pPr algn="just"/>
            <a:r>
              <a:rPr lang="en-US" dirty="0"/>
              <a:t>             </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5746237-741C-863D-95A2-E5619A476E56}"/>
                  </a:ext>
                </a:extLst>
              </p14:cNvPr>
              <p14:cNvContentPartPr/>
              <p14:nvPr/>
            </p14:nvContentPartPr>
            <p14:xfrm>
              <a:off x="7030792" y="5600826"/>
              <a:ext cx="390240" cy="286560"/>
            </p14:xfrm>
          </p:contentPart>
        </mc:Choice>
        <mc:Fallback>
          <p:pic>
            <p:nvPicPr>
              <p:cNvPr id="3" name="Ink 2">
                <a:extLst>
                  <a:ext uri="{FF2B5EF4-FFF2-40B4-BE49-F238E27FC236}">
                    <a16:creationId xmlns:a16="http://schemas.microsoft.com/office/drawing/2014/main" id="{D5746237-741C-863D-95A2-E5619A476E56}"/>
                  </a:ext>
                </a:extLst>
              </p:cNvPr>
              <p:cNvPicPr/>
              <p:nvPr/>
            </p:nvPicPr>
            <p:blipFill>
              <a:blip r:embed="rId6"/>
              <a:stretch>
                <a:fillRect/>
              </a:stretch>
            </p:blipFill>
            <p:spPr>
              <a:xfrm>
                <a:off x="7013152" y="5582826"/>
                <a:ext cx="425880" cy="322200"/>
              </a:xfrm>
              <a:prstGeom prst="rect">
                <a:avLst/>
              </a:prstGeom>
            </p:spPr>
          </p:pic>
        </mc:Fallback>
      </mc:AlternateContent>
      <p:sp>
        <p:nvSpPr>
          <p:cNvPr id="6" name="Arrow: Right 5">
            <a:extLst>
              <a:ext uri="{FF2B5EF4-FFF2-40B4-BE49-F238E27FC236}">
                <a16:creationId xmlns:a16="http://schemas.microsoft.com/office/drawing/2014/main" id="{1F224CB6-0E4F-6C97-2535-277811F2770B}"/>
              </a:ext>
            </a:extLst>
          </p:cNvPr>
          <p:cNvSpPr/>
          <p:nvPr/>
        </p:nvSpPr>
        <p:spPr>
          <a:xfrm>
            <a:off x="2911366" y="5600826"/>
            <a:ext cx="2375337" cy="2865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98AE2973-45A7-EA32-117A-868E561239D4}"/>
              </a:ext>
            </a:extLst>
          </p:cNvPr>
          <p:cNvSpPr>
            <a:spLocks noGrp="1"/>
          </p:cNvSpPr>
          <p:nvPr>
            <p:ph type="sldNum" sz="quarter" idx="12"/>
          </p:nvPr>
        </p:nvSpPr>
        <p:spPr/>
        <p:txBody>
          <a:bodyPr/>
          <a:lstStyle/>
          <a:p>
            <a:fld id="{483055B5-A326-4CFC-939B-F930823EC858}" type="slidenum">
              <a:rPr lang="en-US" smtClean="0"/>
              <a:t>20</a:t>
            </a:fld>
            <a:endParaRPr lang="en-US"/>
          </a:p>
        </p:txBody>
      </p:sp>
    </p:spTree>
    <p:extLst>
      <p:ext uri="{BB962C8B-B14F-4D97-AF65-F5344CB8AC3E}">
        <p14:creationId xmlns:p14="http://schemas.microsoft.com/office/powerpoint/2010/main" val="87919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7A2B5E0-72E6-6772-14A3-ADA11D442FA3}"/>
                  </a:ext>
                </a:extLst>
              </p14:cNvPr>
              <p14:cNvContentPartPr/>
              <p14:nvPr/>
            </p14:nvContentPartPr>
            <p14:xfrm>
              <a:off x="2879632" y="1229714"/>
              <a:ext cx="360" cy="360"/>
            </p14:xfrm>
          </p:contentPart>
        </mc:Choice>
        <mc:Fallback xmlns="">
          <p:pic>
            <p:nvPicPr>
              <p:cNvPr id="4" name="Ink 3">
                <a:extLst>
                  <a:ext uri="{FF2B5EF4-FFF2-40B4-BE49-F238E27FC236}">
                    <a16:creationId xmlns:a16="http://schemas.microsoft.com/office/drawing/2014/main" id="{17A2B5E0-72E6-6772-14A3-ADA11D442FA3}"/>
                  </a:ext>
                </a:extLst>
              </p:cNvPr>
              <p:cNvPicPr/>
              <p:nvPr/>
            </p:nvPicPr>
            <p:blipFill>
              <a:blip r:embed="rId4"/>
              <a:stretch>
                <a:fillRect/>
              </a:stretch>
            </p:blipFill>
            <p:spPr>
              <a:xfrm>
                <a:off x="2861632" y="1211714"/>
                <a:ext cx="36000" cy="36000"/>
              </a:xfrm>
              <a:prstGeom prst="rect">
                <a:avLst/>
              </a:prstGeom>
            </p:spPr>
          </p:pic>
        </mc:Fallback>
      </mc:AlternateContent>
      <p:graphicFrame>
        <p:nvGraphicFramePr>
          <p:cNvPr id="8" name="Content Placeholder 7">
            <a:extLst>
              <a:ext uri="{FF2B5EF4-FFF2-40B4-BE49-F238E27FC236}">
                <a16:creationId xmlns:a16="http://schemas.microsoft.com/office/drawing/2014/main" id="{49D84230-55E1-0AA2-3229-64B1185CDE84}"/>
              </a:ext>
            </a:extLst>
          </p:cNvPr>
          <p:cNvGraphicFramePr>
            <a:graphicFrameLocks noGrp="1"/>
          </p:cNvGraphicFramePr>
          <p:nvPr>
            <p:ph idx="1"/>
            <p:extLst>
              <p:ext uri="{D42A27DB-BD31-4B8C-83A1-F6EECF244321}">
                <p14:modId xmlns:p14="http://schemas.microsoft.com/office/powerpoint/2010/main" val="2909176789"/>
              </p:ext>
            </p:extLst>
          </p:nvPr>
        </p:nvGraphicFramePr>
        <p:xfrm>
          <a:off x="678292" y="643466"/>
          <a:ext cx="10835419" cy="5571075"/>
        </p:xfrm>
        <a:graphic>
          <a:graphicData uri="http://schemas.openxmlformats.org/drawingml/2006/table">
            <a:tbl>
              <a:tblPr firstRow="1" bandRow="1">
                <a:tableStyleId>{5C22544A-7EE6-4342-B048-85BDC9FD1C3A}</a:tableStyleId>
              </a:tblPr>
              <a:tblGrid>
                <a:gridCol w="1400191">
                  <a:extLst>
                    <a:ext uri="{9D8B030D-6E8A-4147-A177-3AD203B41FA5}">
                      <a16:colId xmlns:a16="http://schemas.microsoft.com/office/drawing/2014/main" val="1585754461"/>
                    </a:ext>
                  </a:extLst>
                </a:gridCol>
                <a:gridCol w="1334374">
                  <a:extLst>
                    <a:ext uri="{9D8B030D-6E8A-4147-A177-3AD203B41FA5}">
                      <a16:colId xmlns:a16="http://schemas.microsoft.com/office/drawing/2014/main" val="3467097001"/>
                    </a:ext>
                  </a:extLst>
                </a:gridCol>
                <a:gridCol w="1371396">
                  <a:extLst>
                    <a:ext uri="{9D8B030D-6E8A-4147-A177-3AD203B41FA5}">
                      <a16:colId xmlns:a16="http://schemas.microsoft.com/office/drawing/2014/main" val="4229701686"/>
                    </a:ext>
                  </a:extLst>
                </a:gridCol>
                <a:gridCol w="1348771">
                  <a:extLst>
                    <a:ext uri="{9D8B030D-6E8A-4147-A177-3AD203B41FA5}">
                      <a16:colId xmlns:a16="http://schemas.microsoft.com/office/drawing/2014/main" val="1182125717"/>
                    </a:ext>
                  </a:extLst>
                </a:gridCol>
                <a:gridCol w="1371396">
                  <a:extLst>
                    <a:ext uri="{9D8B030D-6E8A-4147-A177-3AD203B41FA5}">
                      <a16:colId xmlns:a16="http://schemas.microsoft.com/office/drawing/2014/main" val="2340683921"/>
                    </a:ext>
                  </a:extLst>
                </a:gridCol>
                <a:gridCol w="1348771">
                  <a:extLst>
                    <a:ext uri="{9D8B030D-6E8A-4147-A177-3AD203B41FA5}">
                      <a16:colId xmlns:a16="http://schemas.microsoft.com/office/drawing/2014/main" val="547414525"/>
                    </a:ext>
                  </a:extLst>
                </a:gridCol>
                <a:gridCol w="1311749">
                  <a:extLst>
                    <a:ext uri="{9D8B030D-6E8A-4147-A177-3AD203B41FA5}">
                      <a16:colId xmlns:a16="http://schemas.microsoft.com/office/drawing/2014/main" val="2822624640"/>
                    </a:ext>
                  </a:extLst>
                </a:gridCol>
                <a:gridCol w="1348771">
                  <a:extLst>
                    <a:ext uri="{9D8B030D-6E8A-4147-A177-3AD203B41FA5}">
                      <a16:colId xmlns:a16="http://schemas.microsoft.com/office/drawing/2014/main" val="287166400"/>
                    </a:ext>
                  </a:extLst>
                </a:gridCol>
              </a:tblGrid>
              <a:tr h="209470">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2021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2018</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4240034389"/>
                  </a:ext>
                </a:extLst>
              </a:tr>
              <a:tr h="209470">
                <a:tc>
                  <a:txBody>
                    <a:bodyPr/>
                    <a:lstStyle/>
                    <a:p>
                      <a:pPr algn="l" fontAlgn="b"/>
                      <a:r>
                        <a:rPr lang="en-US" sz="1100" u="none" strike="noStrike">
                          <a:effectLst/>
                        </a:rPr>
                        <a:t>HGA Wages</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5,312,351.00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5,251,105.00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4,930,564.00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4,810,910.00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4,874,763.00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4,239,052.00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3,888,640.00 </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630905211"/>
                  </a:ext>
                </a:extLst>
              </a:tr>
              <a:tr h="209470">
                <a:tc>
                  <a:txBody>
                    <a:bodyPr/>
                    <a:lstStyle/>
                    <a:p>
                      <a:pPr algn="l" fontAlgn="b"/>
                      <a:r>
                        <a:rPr lang="en-US" sz="1100" u="none" strike="noStrike">
                          <a:effectLst/>
                        </a:rPr>
                        <a:t>Clubhouse</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390,826.00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338,062.00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313,459.00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279,092.00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233,133.00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105040334"/>
                  </a:ext>
                </a:extLst>
              </a:tr>
              <a:tr h="209470">
                <a:tc>
                  <a:txBody>
                    <a:bodyPr/>
                    <a:lstStyle/>
                    <a:p>
                      <a:pPr algn="l" fontAlgn="b"/>
                      <a:r>
                        <a:rPr lang="en-US" sz="1100" u="none" strike="noStrike">
                          <a:effectLst/>
                        </a:rPr>
                        <a:t>Golf</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479,607.00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513,138.00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467,362.00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470,576.00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488,601.00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838490232"/>
                  </a:ext>
                </a:extLst>
              </a:tr>
              <a:tr h="209470">
                <a:tc>
                  <a:txBody>
                    <a:bodyPr/>
                    <a:lstStyle/>
                    <a:p>
                      <a:pPr algn="l" fontAlgn="b"/>
                      <a:r>
                        <a:rPr lang="en-US" sz="1100" u="none" strike="noStrike">
                          <a:effectLst/>
                        </a:rPr>
                        <a:t>Restaurant</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1,157,750.00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421,174.00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382,602.00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300,890.00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279,063.00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585907197"/>
                  </a:ext>
                </a:extLst>
              </a:tr>
              <a:tr h="209470">
                <a:tc>
                  <a:txBody>
                    <a:bodyPr/>
                    <a:lstStyle/>
                    <a:p>
                      <a:pPr algn="l" fontAlgn="b"/>
                      <a:r>
                        <a:rPr lang="en-US" sz="1100" u="none" strike="noStrike">
                          <a:effectLst/>
                        </a:rPr>
                        <a:t>HGMD Total</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2,028,183.00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1,272,374.00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1,163,423.00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1,050,558.00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1,000,797.00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4022407796"/>
                  </a:ext>
                </a:extLst>
              </a:tr>
              <a:tr h="209470">
                <a:tc>
                  <a:txBody>
                    <a:bodyPr/>
                    <a:lstStyle/>
                    <a:p>
                      <a:pPr algn="l" fontAlgn="b"/>
                      <a:r>
                        <a:rPr lang="en-US" sz="1100" u="none" strike="noStrike">
                          <a:effectLst/>
                        </a:rPr>
                        <a:t>Combined Total</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7,340,534.00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6,523,479.00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6,093,987.00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5,861,468.00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    5,875,560.00 </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369143584"/>
                  </a:ext>
                </a:extLst>
              </a:tr>
              <a:tr h="209470">
                <a:tc>
                  <a:txBody>
                    <a:bodyPr/>
                    <a:lstStyle/>
                    <a:p>
                      <a:pPr algn="l" fontAlgn="b"/>
                      <a:r>
                        <a:rPr lang="en-US" sz="1100" u="none" strike="noStrike">
                          <a:effectLst/>
                        </a:rPr>
                        <a:t>HGMD Percentage</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816124518"/>
                  </a:ext>
                </a:extLst>
              </a:tr>
              <a:tr h="181265">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481090176"/>
                  </a:ext>
                </a:extLst>
              </a:tr>
              <a:tr h="209470">
                <a:tc>
                  <a:txBody>
                    <a:bodyPr/>
                    <a:lstStyle/>
                    <a:p>
                      <a:pPr algn="l" fontAlgn="b"/>
                      <a:r>
                        <a:rPr lang="en-US" sz="1100" u="none" strike="noStrike">
                          <a:effectLst/>
                        </a:rPr>
                        <a:t>Headcount</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327783834"/>
                  </a:ext>
                </a:extLst>
              </a:tr>
              <a:tr h="209470">
                <a:tc>
                  <a:txBody>
                    <a:bodyPr/>
                    <a:lstStyle/>
                    <a:p>
                      <a:pPr algn="l" fontAlgn="b"/>
                      <a:r>
                        <a:rPr lang="en-US" sz="1100" u="none" strike="noStrike">
                          <a:effectLst/>
                        </a:rPr>
                        <a:t>Custodial</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3353867367"/>
                  </a:ext>
                </a:extLst>
              </a:tr>
              <a:tr h="209470">
                <a:tc>
                  <a:txBody>
                    <a:bodyPr/>
                    <a:lstStyle/>
                    <a:p>
                      <a:pPr algn="l" fontAlgn="b"/>
                      <a:r>
                        <a:rPr lang="en-US" sz="1100" u="none" strike="noStrike">
                          <a:effectLst/>
                        </a:rPr>
                        <a:t>Contracts</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312622199"/>
                  </a:ext>
                </a:extLst>
              </a:tr>
              <a:tr h="209470">
                <a:tc>
                  <a:txBody>
                    <a:bodyPr/>
                    <a:lstStyle/>
                    <a:p>
                      <a:pPr algn="l" fontAlgn="b"/>
                      <a:r>
                        <a:rPr lang="en-US" sz="1100" u="none" strike="noStrike">
                          <a:effectLst/>
                        </a:rPr>
                        <a:t>Maintenance</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78176912"/>
                  </a:ext>
                </a:extLst>
              </a:tr>
              <a:tr h="209470">
                <a:tc>
                  <a:txBody>
                    <a:bodyPr/>
                    <a:lstStyle/>
                    <a:p>
                      <a:pPr algn="l" fontAlgn="b"/>
                      <a:r>
                        <a:rPr lang="en-US" sz="1100" u="none" strike="noStrike">
                          <a:effectLst/>
                        </a:rPr>
                        <a:t>Admin</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96425514"/>
                  </a:ext>
                </a:extLst>
              </a:tr>
              <a:tr h="209470">
                <a:tc>
                  <a:txBody>
                    <a:bodyPr/>
                    <a:lstStyle/>
                    <a:p>
                      <a:pPr algn="l" fontAlgn="b"/>
                      <a:r>
                        <a:rPr lang="en-US" sz="1100" u="none" strike="noStrike">
                          <a:effectLst/>
                        </a:rPr>
                        <a:t>Paint</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997785678"/>
                  </a:ext>
                </a:extLst>
              </a:tr>
              <a:tr h="209470">
                <a:tc>
                  <a:txBody>
                    <a:bodyPr/>
                    <a:lstStyle/>
                    <a:p>
                      <a:pPr algn="l" fontAlgn="b"/>
                      <a:r>
                        <a:rPr lang="en-US" sz="1100" u="none" strike="noStrike">
                          <a:effectLst/>
                        </a:rPr>
                        <a:t>Roads &amp; Grounds</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980774436"/>
                  </a:ext>
                </a:extLst>
              </a:tr>
              <a:tr h="209470">
                <a:tc>
                  <a:txBody>
                    <a:bodyPr/>
                    <a:lstStyle/>
                    <a:p>
                      <a:pPr algn="l" fontAlgn="b"/>
                      <a:r>
                        <a:rPr lang="en-US" sz="1100" u="none" strike="noStrike">
                          <a:effectLst/>
                        </a:rPr>
                        <a:t>Security</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3336108111"/>
                  </a:ext>
                </a:extLst>
              </a:tr>
              <a:tr h="209470">
                <a:tc>
                  <a:txBody>
                    <a:bodyPr/>
                    <a:lstStyle/>
                    <a:p>
                      <a:pPr algn="l" fontAlgn="b"/>
                      <a:r>
                        <a:rPr lang="en-US" sz="1100" u="none" strike="noStrike">
                          <a:effectLst/>
                        </a:rPr>
                        <a:t>HGA Total</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79</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76</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72.5</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74</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72</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68</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62</a:t>
                      </a:r>
                      <a:endParaRPr lang="en-US" sz="1100" b="1"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3285256201"/>
                  </a:ext>
                </a:extLst>
              </a:tr>
              <a:tr h="181265">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152542732"/>
                  </a:ext>
                </a:extLst>
              </a:tr>
              <a:tr h="209470">
                <a:tc>
                  <a:txBody>
                    <a:bodyPr/>
                    <a:lstStyle/>
                    <a:p>
                      <a:pPr algn="l" fontAlgn="b"/>
                      <a:r>
                        <a:rPr lang="en-US" sz="1100" u="none" strike="noStrike">
                          <a:effectLst/>
                        </a:rPr>
                        <a:t>Clubhouse</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940006658"/>
                  </a:ext>
                </a:extLst>
              </a:tr>
              <a:tr h="209470">
                <a:tc>
                  <a:txBody>
                    <a:bodyPr/>
                    <a:lstStyle/>
                    <a:p>
                      <a:pPr algn="l" fontAlgn="b"/>
                      <a:r>
                        <a:rPr lang="en-US" sz="1100" u="none" strike="noStrike" dirty="0">
                          <a:effectLst/>
                        </a:rPr>
                        <a:t>Golf Pg 45</a:t>
                      </a:r>
                      <a:endParaRPr lang="en-US" sz="1100" b="0" i="0" u="none" strike="noStrike" dirty="0">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993620705"/>
                  </a:ext>
                </a:extLst>
              </a:tr>
              <a:tr h="209470">
                <a:tc>
                  <a:txBody>
                    <a:bodyPr/>
                    <a:lstStyle/>
                    <a:p>
                      <a:pPr algn="l" fontAlgn="b"/>
                      <a:r>
                        <a:rPr lang="en-US" sz="1100" u="none" strike="noStrike">
                          <a:effectLst/>
                        </a:rPr>
                        <a:t>Restaurant</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788440133"/>
                  </a:ext>
                </a:extLst>
              </a:tr>
              <a:tr h="209470">
                <a:tc>
                  <a:txBody>
                    <a:bodyPr/>
                    <a:lstStyle/>
                    <a:p>
                      <a:pPr algn="l" fontAlgn="b"/>
                      <a:r>
                        <a:rPr lang="en-US" sz="1100" u="none" strike="noStrike">
                          <a:effectLst/>
                        </a:rPr>
                        <a:t>HGMD Total</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22</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11</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1832946475"/>
                  </a:ext>
                </a:extLst>
              </a:tr>
              <a:tr h="181265">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987802748"/>
                  </a:ext>
                </a:extLst>
              </a:tr>
              <a:tr h="209470">
                <a:tc>
                  <a:txBody>
                    <a:bodyPr/>
                    <a:lstStyle/>
                    <a:p>
                      <a:pPr algn="l" fontAlgn="b"/>
                      <a:r>
                        <a:rPr lang="en-US" sz="1100" u="none" strike="noStrike">
                          <a:effectLst/>
                        </a:rPr>
                        <a:t>Combined Total</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101</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88</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83.5</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86</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80</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77</a:t>
                      </a:r>
                      <a:endParaRPr lang="en-US" sz="1100" b="1"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70</a:t>
                      </a:r>
                      <a:endParaRPr lang="en-US" sz="1100" b="1"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3024659617"/>
                  </a:ext>
                </a:extLst>
              </a:tr>
              <a:tr h="209470">
                <a:tc>
                  <a:txBody>
                    <a:bodyPr/>
                    <a:lstStyle/>
                    <a:p>
                      <a:pPr algn="l" fontAlgn="b"/>
                      <a:r>
                        <a:rPr lang="en-US" sz="1100" u="none" strike="noStrike">
                          <a:effectLst/>
                        </a:rPr>
                        <a:t>Additional FT</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924523823"/>
                  </a:ext>
                </a:extLst>
              </a:tr>
              <a:tr h="209470">
                <a:tc>
                  <a:txBody>
                    <a:bodyPr/>
                    <a:lstStyle/>
                    <a:p>
                      <a:pPr algn="l" fontAlgn="b"/>
                      <a:endParaRPr lang="en-US" sz="1100" b="0" i="0" u="none" strike="noStrike" dirty="0">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gridSpan="2">
                  <a:txBody>
                    <a:bodyPr/>
                    <a:lstStyle/>
                    <a:p>
                      <a:pPr algn="l" fontAlgn="b"/>
                      <a:r>
                        <a:rPr lang="en-US" sz="1100" u="none" strike="noStrike" dirty="0">
                          <a:effectLst/>
                        </a:rPr>
                        <a:t>From 2018 to 2023 + 18 people</a:t>
                      </a:r>
                      <a:endParaRPr lang="en-US" sz="1100" b="1" i="0" u="none" strike="noStrike" dirty="0">
                        <a:solidFill>
                          <a:srgbClr val="000000"/>
                        </a:solidFill>
                        <a:effectLst/>
                        <a:latin typeface="Calibri" panose="020F0502020204030204" pitchFamily="34" charset="0"/>
                      </a:endParaRPr>
                    </a:p>
                  </a:txBody>
                  <a:tcPr marL="7697" marR="7697" marT="7697" marB="0" anchor="b"/>
                </a:tc>
                <a:tc hMerge="1">
                  <a:txBody>
                    <a:bodyPr/>
                    <a:lstStyle/>
                    <a:p>
                      <a:endParaRPr lang="en-US"/>
                    </a:p>
                  </a:txBody>
                  <a:tcPr/>
                </a:tc>
                <a:tc>
                  <a:txBody>
                    <a:bodyPr/>
                    <a:lstStyle/>
                    <a:p>
                      <a:pPr algn="l" fontAlgn="b"/>
                      <a:r>
                        <a:rPr lang="en-US" sz="1100" u="none" strike="noStrike" dirty="0">
                          <a:effectLst/>
                        </a:rPr>
                        <a:t>(4 HGMD)</a:t>
                      </a:r>
                      <a:endParaRPr lang="en-US" sz="1100" b="1" i="0" u="none" strike="noStrike" dirty="0">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97" marR="7697" marT="7697"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97" marR="7697" marT="7697" marB="0" anchor="b"/>
                </a:tc>
                <a:extLst>
                  <a:ext uri="{0D108BD9-81ED-4DB2-BD59-A6C34878D82A}">
                    <a16:rowId xmlns:a16="http://schemas.microsoft.com/office/drawing/2014/main" val="2965995763"/>
                  </a:ext>
                </a:extLst>
              </a:tr>
            </a:tbl>
          </a:graphicData>
        </a:graphic>
      </p:graphicFrame>
      <p:sp>
        <p:nvSpPr>
          <p:cNvPr id="2" name="Slide Number Placeholder 1">
            <a:extLst>
              <a:ext uri="{FF2B5EF4-FFF2-40B4-BE49-F238E27FC236}">
                <a16:creationId xmlns:a16="http://schemas.microsoft.com/office/drawing/2014/main" id="{DC256411-A190-98E8-4E32-6121C72232D8}"/>
              </a:ext>
            </a:extLst>
          </p:cNvPr>
          <p:cNvSpPr>
            <a:spLocks noGrp="1"/>
          </p:cNvSpPr>
          <p:nvPr>
            <p:ph type="sldNum" sz="quarter" idx="12"/>
          </p:nvPr>
        </p:nvSpPr>
        <p:spPr/>
        <p:txBody>
          <a:bodyPr/>
          <a:lstStyle/>
          <a:p>
            <a:fld id="{483055B5-A326-4CFC-939B-F930823EC858}" type="slidenum">
              <a:rPr lang="en-US" smtClean="0"/>
              <a:t>21</a:t>
            </a:fld>
            <a:endParaRPr lang="en-US"/>
          </a:p>
        </p:txBody>
      </p:sp>
    </p:spTree>
    <p:extLst>
      <p:ext uri="{BB962C8B-B14F-4D97-AF65-F5344CB8AC3E}">
        <p14:creationId xmlns:p14="http://schemas.microsoft.com/office/powerpoint/2010/main" val="17675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E6D7892-35EC-9563-867F-E6FD55B224D2}"/>
              </a:ext>
            </a:extLst>
          </p:cNvPr>
          <p:cNvGraphicFramePr>
            <a:graphicFrameLocks noChangeAspect="1"/>
          </p:cNvGraphicFramePr>
          <p:nvPr>
            <p:extLst>
              <p:ext uri="{D42A27DB-BD31-4B8C-83A1-F6EECF244321}">
                <p14:modId xmlns:p14="http://schemas.microsoft.com/office/powerpoint/2010/main" val="600371339"/>
              </p:ext>
            </p:extLst>
          </p:nvPr>
        </p:nvGraphicFramePr>
        <p:xfrm>
          <a:off x="1408385" y="73572"/>
          <a:ext cx="9091449" cy="6316718"/>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1408385" y="73572"/>
                        <a:ext cx="9091449" cy="631671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F7E585B-C768-B21D-C195-1943AA78C415}"/>
              </a:ext>
            </a:extLst>
          </p:cNvPr>
          <p:cNvSpPr txBox="1"/>
          <p:nvPr/>
        </p:nvSpPr>
        <p:spPr>
          <a:xfrm>
            <a:off x="756745" y="5339255"/>
            <a:ext cx="10373710" cy="1323439"/>
          </a:xfrm>
          <a:prstGeom prst="rect">
            <a:avLst/>
          </a:prstGeom>
          <a:noFill/>
        </p:spPr>
        <p:txBody>
          <a:bodyPr wrap="square" rtlCol="0">
            <a:spAutoFit/>
          </a:bodyPr>
          <a:lstStyle/>
          <a:p>
            <a:r>
              <a:rPr lang="en-US" sz="1600" b="1" i="0" u="none" strike="noStrike" dirty="0">
                <a:solidFill>
                  <a:srgbClr val="000000"/>
                </a:solidFill>
                <a:effectLst/>
                <a:latin typeface="Calibri" panose="020F0502020204030204" pitchFamily="34" charset="0"/>
              </a:rPr>
              <a:t>Agendas</a:t>
            </a:r>
            <a:r>
              <a:rPr lang="en-US" sz="1600" b="0" i="0" u="none" strike="noStrike" dirty="0">
                <a:solidFill>
                  <a:srgbClr val="000000"/>
                </a:solidFill>
                <a:effectLst/>
                <a:latin typeface="Calibri" panose="020F0502020204030204" pitchFamily="34" charset="0"/>
              </a:rPr>
              <a:t> are the public notice for a meeting and what will be discussed. Usually, there are board or committee packets which are posted with the agenda containing information which will be discussed at the meeting. </a:t>
            </a:r>
            <a:r>
              <a:rPr lang="en-US" sz="1600" b="1" i="0" u="none" strike="noStrike" dirty="0">
                <a:solidFill>
                  <a:srgbClr val="000000"/>
                </a:solidFill>
                <a:effectLst/>
                <a:latin typeface="Calibri" panose="020F0502020204030204" pitchFamily="34" charset="0"/>
              </a:rPr>
              <a:t>Motions</a:t>
            </a:r>
            <a:r>
              <a:rPr lang="en-US" sz="1600" b="0" i="0" u="none" strike="noStrike" dirty="0">
                <a:solidFill>
                  <a:srgbClr val="000000"/>
                </a:solidFill>
                <a:effectLst/>
                <a:latin typeface="Calibri" panose="020F0502020204030204" pitchFamily="34" charset="0"/>
              </a:rPr>
              <a:t> are the request for action at a public meeting. The motion will be approved or denied based upon majority vote. Both organizations create </a:t>
            </a:r>
            <a:r>
              <a:rPr lang="en-US" sz="1600" b="1" i="0" u="none" strike="noStrike" dirty="0">
                <a:solidFill>
                  <a:srgbClr val="000000"/>
                </a:solidFill>
                <a:effectLst/>
                <a:latin typeface="Calibri" panose="020F0502020204030204" pitchFamily="34" charset="0"/>
              </a:rPr>
              <a:t>minutes</a:t>
            </a:r>
            <a:r>
              <a:rPr lang="en-US" sz="1600" b="0" i="0" u="none" strike="noStrike" dirty="0">
                <a:solidFill>
                  <a:srgbClr val="000000"/>
                </a:solidFill>
                <a:effectLst/>
                <a:latin typeface="Calibri" panose="020F0502020204030204" pitchFamily="34" charset="0"/>
              </a:rPr>
              <a:t> to document the actions taken during a board meeting. Minutes are usually approved at the following board meeting and are kept as Association or public records. </a:t>
            </a:r>
            <a:endParaRPr lang="en-US" sz="1600" dirty="0"/>
          </a:p>
        </p:txBody>
      </p:sp>
      <p:sp>
        <p:nvSpPr>
          <p:cNvPr id="2" name="Slide Number Placeholder 1">
            <a:extLst>
              <a:ext uri="{FF2B5EF4-FFF2-40B4-BE49-F238E27FC236}">
                <a16:creationId xmlns:a16="http://schemas.microsoft.com/office/drawing/2014/main" id="{867304D4-6607-FEA6-F095-F2291129CCBF}"/>
              </a:ext>
            </a:extLst>
          </p:cNvPr>
          <p:cNvSpPr>
            <a:spLocks noGrp="1"/>
          </p:cNvSpPr>
          <p:nvPr>
            <p:ph type="sldNum" sz="quarter" idx="12"/>
          </p:nvPr>
        </p:nvSpPr>
        <p:spPr/>
        <p:txBody>
          <a:bodyPr/>
          <a:lstStyle/>
          <a:p>
            <a:fld id="{483055B5-A326-4CFC-939B-F930823EC858}" type="slidenum">
              <a:rPr lang="en-US" smtClean="0"/>
              <a:t>3</a:t>
            </a:fld>
            <a:endParaRPr lang="en-US"/>
          </a:p>
        </p:txBody>
      </p:sp>
    </p:spTree>
    <p:extLst>
      <p:ext uri="{BB962C8B-B14F-4D97-AF65-F5344CB8AC3E}">
        <p14:creationId xmlns:p14="http://schemas.microsoft.com/office/powerpoint/2010/main" val="91279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BAA8B2E-4A11-B59D-085B-99C5768DBE4F}"/>
              </a:ext>
            </a:extLst>
          </p:cNvPr>
          <p:cNvGraphicFramePr>
            <a:graphicFrameLocks noChangeAspect="1"/>
          </p:cNvGraphicFramePr>
          <p:nvPr>
            <p:extLst>
              <p:ext uri="{D42A27DB-BD31-4B8C-83A1-F6EECF244321}">
                <p14:modId xmlns:p14="http://schemas.microsoft.com/office/powerpoint/2010/main" val="3396344724"/>
              </p:ext>
            </p:extLst>
          </p:nvPr>
        </p:nvGraphicFramePr>
        <p:xfrm>
          <a:off x="1702676" y="0"/>
          <a:ext cx="8870731" cy="6858000"/>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1702676" y="0"/>
                        <a:ext cx="8870731" cy="6858000"/>
                      </a:xfrm>
                      <a:prstGeom prst="rect">
                        <a:avLst/>
                      </a:prstGeom>
                      <a:noFill/>
                    </p:spPr>
                  </p:pic>
                </p:oleObj>
              </mc:Fallback>
            </mc:AlternateContent>
          </a:graphicData>
        </a:graphic>
      </p:graphicFrame>
      <p:pic>
        <p:nvPicPr>
          <p:cNvPr id="6" name="Picture 5" descr="Stick figure families holding hands">
            <a:extLst>
              <a:ext uri="{FF2B5EF4-FFF2-40B4-BE49-F238E27FC236}">
                <a16:creationId xmlns:a16="http://schemas.microsoft.com/office/drawing/2014/main" id="{EB0CA926-2FFF-65CB-B450-D21A3DE72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523" y="1933903"/>
            <a:ext cx="2532993" cy="1692166"/>
          </a:xfrm>
          <a:prstGeom prst="rect">
            <a:avLst/>
          </a:prstGeom>
        </p:spPr>
      </p:pic>
      <p:pic>
        <p:nvPicPr>
          <p:cNvPr id="8" name="Picture 7" descr="A conference room with a table and chairs&#10;&#10;Description automatically generated">
            <a:extLst>
              <a:ext uri="{FF2B5EF4-FFF2-40B4-BE49-F238E27FC236}">
                <a16:creationId xmlns:a16="http://schemas.microsoft.com/office/drawing/2014/main" id="{AC60062F-0B6B-0382-97E6-EA310B04BFC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86952" y="4225157"/>
            <a:ext cx="3310758" cy="2317531"/>
          </a:xfrm>
          <a:prstGeom prst="rect">
            <a:avLst/>
          </a:prstGeom>
        </p:spPr>
      </p:pic>
      <p:sp>
        <p:nvSpPr>
          <p:cNvPr id="2" name="Slide Number Placeholder 1">
            <a:extLst>
              <a:ext uri="{FF2B5EF4-FFF2-40B4-BE49-F238E27FC236}">
                <a16:creationId xmlns:a16="http://schemas.microsoft.com/office/drawing/2014/main" id="{38F68ABD-A0F2-4C9F-038E-72EBCECB0EC7}"/>
              </a:ext>
            </a:extLst>
          </p:cNvPr>
          <p:cNvSpPr>
            <a:spLocks noGrp="1"/>
          </p:cNvSpPr>
          <p:nvPr>
            <p:ph type="sldNum" sz="quarter" idx="12"/>
          </p:nvPr>
        </p:nvSpPr>
        <p:spPr/>
        <p:txBody>
          <a:bodyPr/>
          <a:lstStyle/>
          <a:p>
            <a:fld id="{483055B5-A326-4CFC-939B-F930823EC858}" type="slidenum">
              <a:rPr lang="en-US" smtClean="0"/>
              <a:t>4</a:t>
            </a:fld>
            <a:endParaRPr lang="en-US"/>
          </a:p>
        </p:txBody>
      </p:sp>
    </p:spTree>
    <p:extLst>
      <p:ext uri="{BB962C8B-B14F-4D97-AF65-F5344CB8AC3E}">
        <p14:creationId xmlns:p14="http://schemas.microsoft.com/office/powerpoint/2010/main" val="702659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AAFAEA1-7C8D-AFF6-1F75-8A51A31955B4}"/>
              </a:ext>
            </a:extLst>
          </p:cNvPr>
          <p:cNvGraphicFramePr>
            <a:graphicFrameLocks noChangeAspect="1"/>
          </p:cNvGraphicFramePr>
          <p:nvPr>
            <p:extLst>
              <p:ext uri="{D42A27DB-BD31-4B8C-83A1-F6EECF244321}">
                <p14:modId xmlns:p14="http://schemas.microsoft.com/office/powerpoint/2010/main" val="3372562539"/>
              </p:ext>
            </p:extLst>
          </p:nvPr>
        </p:nvGraphicFramePr>
        <p:xfrm>
          <a:off x="746235" y="-462455"/>
          <a:ext cx="10699532" cy="8692055"/>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746235" y="-462455"/>
                        <a:ext cx="10699532" cy="8692055"/>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D83A6730-9F8B-B72E-CA7A-A1AC06AAEA2B}"/>
              </a:ext>
            </a:extLst>
          </p:cNvPr>
          <p:cNvSpPr>
            <a:spLocks noGrp="1"/>
          </p:cNvSpPr>
          <p:nvPr>
            <p:ph type="sldNum" sz="quarter" idx="12"/>
          </p:nvPr>
        </p:nvSpPr>
        <p:spPr/>
        <p:txBody>
          <a:bodyPr/>
          <a:lstStyle/>
          <a:p>
            <a:fld id="{483055B5-A326-4CFC-939B-F930823EC858}" type="slidenum">
              <a:rPr lang="en-US" smtClean="0"/>
              <a:t>5</a:t>
            </a:fld>
            <a:endParaRPr lang="en-US"/>
          </a:p>
        </p:txBody>
      </p:sp>
    </p:spTree>
    <p:extLst>
      <p:ext uri="{BB962C8B-B14F-4D97-AF65-F5344CB8AC3E}">
        <p14:creationId xmlns:p14="http://schemas.microsoft.com/office/powerpoint/2010/main" val="348953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A6CDA7E-E4FA-8D21-5D93-B76CDE55693C}"/>
              </a:ext>
            </a:extLst>
          </p:cNvPr>
          <p:cNvGraphicFramePr>
            <a:graphicFrameLocks noChangeAspect="1"/>
          </p:cNvGraphicFramePr>
          <p:nvPr>
            <p:extLst>
              <p:ext uri="{D42A27DB-BD31-4B8C-83A1-F6EECF244321}">
                <p14:modId xmlns:p14="http://schemas.microsoft.com/office/powerpoint/2010/main" val="1244534531"/>
              </p:ext>
            </p:extLst>
          </p:nvPr>
        </p:nvGraphicFramePr>
        <p:xfrm>
          <a:off x="956441" y="-420414"/>
          <a:ext cx="10310649" cy="8271642"/>
        </p:xfrm>
        <a:graphic>
          <a:graphicData uri="http://schemas.openxmlformats.org/presentationml/2006/ole">
            <mc:AlternateContent xmlns:mc="http://schemas.openxmlformats.org/markup-compatibility/2006">
              <mc:Choice xmlns:v="urn:schemas-microsoft-com:vml" Requires="v">
                <p:oleObj name="PDF" r:id="rId2" imgW="0" imgH="360" progId="FoxitPhantomPDF.Document">
                  <p:embed/>
                </p:oleObj>
              </mc:Choice>
              <mc:Fallback>
                <p:oleObj name="PDF" r:id="rId2" imgW="0" imgH="360" progId="FoxitPhantomPDF.Document">
                  <p:embed/>
                  <p:pic>
                    <p:nvPicPr>
                      <p:cNvPr id="0" name=""/>
                      <p:cNvPicPr/>
                      <p:nvPr/>
                    </p:nvPicPr>
                    <p:blipFill>
                      <a:blip r:embed="rId3"/>
                      <a:stretch>
                        <a:fillRect/>
                      </a:stretch>
                    </p:blipFill>
                    <p:spPr>
                      <a:xfrm>
                        <a:off x="956441" y="-420414"/>
                        <a:ext cx="10310649" cy="8271642"/>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FEB9EB1-4248-5C5E-A847-D1C9EEB6E3E7}"/>
              </a:ext>
            </a:extLst>
          </p:cNvPr>
          <p:cNvSpPr>
            <a:spLocks noGrp="1"/>
          </p:cNvSpPr>
          <p:nvPr>
            <p:ph type="sldNum" sz="quarter" idx="12"/>
          </p:nvPr>
        </p:nvSpPr>
        <p:spPr/>
        <p:txBody>
          <a:bodyPr/>
          <a:lstStyle/>
          <a:p>
            <a:fld id="{483055B5-A326-4CFC-939B-F930823EC858}" type="slidenum">
              <a:rPr lang="en-US" smtClean="0"/>
              <a:t>6</a:t>
            </a:fld>
            <a:endParaRPr lang="en-US"/>
          </a:p>
        </p:txBody>
      </p:sp>
    </p:spTree>
    <p:extLst>
      <p:ext uri="{BB962C8B-B14F-4D97-AF65-F5344CB8AC3E}">
        <p14:creationId xmlns:p14="http://schemas.microsoft.com/office/powerpoint/2010/main" val="242918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E795-B465-DEBA-99A3-82F579F604DB}"/>
              </a:ext>
            </a:extLst>
          </p:cNvPr>
          <p:cNvSpPr>
            <a:spLocks noGrp="1"/>
          </p:cNvSpPr>
          <p:nvPr>
            <p:ph type="title"/>
          </p:nvPr>
        </p:nvSpPr>
        <p:spPr>
          <a:solidFill>
            <a:schemeClr val="accent6">
              <a:lumMod val="40000"/>
              <a:lumOff val="60000"/>
            </a:schemeClr>
          </a:solidFill>
          <a:ln>
            <a:solidFill>
              <a:schemeClr val="accent6">
                <a:lumMod val="50000"/>
              </a:schemeClr>
            </a:solidFill>
          </a:ln>
        </p:spPr>
        <p:txBody>
          <a:bodyPr/>
          <a:lstStyle/>
          <a:p>
            <a:pPr algn="ctr"/>
            <a:r>
              <a:rPr lang="en-US" b="1" dirty="0"/>
              <a:t>HGA Proposed Lease Option – First Reason</a:t>
            </a:r>
          </a:p>
        </p:txBody>
      </p:sp>
      <p:sp>
        <p:nvSpPr>
          <p:cNvPr id="3" name="Content Placeholder 2">
            <a:extLst>
              <a:ext uri="{FF2B5EF4-FFF2-40B4-BE49-F238E27FC236}">
                <a16:creationId xmlns:a16="http://schemas.microsoft.com/office/drawing/2014/main" id="{9A52C788-A848-ED1C-8443-69E188E7F276}"/>
              </a:ext>
            </a:extLst>
          </p:cNvPr>
          <p:cNvSpPr>
            <a:spLocks noGrp="1"/>
          </p:cNvSpPr>
          <p:nvPr>
            <p:ph idx="1"/>
          </p:nvPr>
        </p:nvSpPr>
        <p:spPr/>
        <p:txBody>
          <a:bodyPr/>
          <a:lstStyle/>
          <a:p>
            <a:r>
              <a:rPr lang="en-US" b="1" dirty="0"/>
              <a:t>HGMD will not lease the District properties to HGA for two reasons</a:t>
            </a:r>
          </a:p>
          <a:p>
            <a:pPr lvl="1">
              <a:buFont typeface="Wingdings" panose="05000000000000000000" pitchFamily="2" charset="2"/>
              <a:buChar char="§"/>
            </a:pPr>
            <a:r>
              <a:rPr lang="en-US" dirty="0"/>
              <a:t>HGMD has a right to substantiate the wages HGA charged to HGMD for wages and benefits.</a:t>
            </a:r>
          </a:p>
          <a:p>
            <a:pPr lvl="1">
              <a:buFont typeface="Wingdings" panose="05000000000000000000" pitchFamily="2" charset="2"/>
              <a:buChar char="§"/>
            </a:pPr>
            <a:r>
              <a:rPr lang="en-US" dirty="0"/>
              <a:t>This is the only insight HG residents will have into employee costs.</a:t>
            </a:r>
          </a:p>
          <a:p>
            <a:pPr lvl="1">
              <a:buFont typeface="Wingdings" panose="05000000000000000000" pitchFamily="2" charset="2"/>
              <a:buChar char="§"/>
            </a:pPr>
            <a:r>
              <a:rPr lang="en-US" dirty="0"/>
              <a:t>HGA has continually added to the number of employees while contracting out more and more duties.</a:t>
            </a:r>
          </a:p>
          <a:p>
            <a:pPr lvl="1">
              <a:buFont typeface="Wingdings" panose="05000000000000000000" pitchFamily="2" charset="2"/>
              <a:buChar char="§"/>
            </a:pPr>
            <a:r>
              <a:rPr lang="en-US" dirty="0"/>
              <a:t>HGA has refused to honor HGMD’s oversight and policy rights under the management agreement, resulting in the current litigation. </a:t>
            </a:r>
          </a:p>
          <a:p>
            <a:pPr lvl="1">
              <a:buFont typeface="Wingdings" panose="05000000000000000000" pitchFamily="2" charset="2"/>
              <a:buChar char="§"/>
            </a:pPr>
            <a:r>
              <a:rPr lang="en-US" dirty="0" err="1"/>
              <a:t>HGA’s</a:t>
            </a:r>
            <a:r>
              <a:rPr lang="en-US" dirty="0"/>
              <a:t> proposal to lease the District’s property would eliminate HGMD’s oversight and policy rights all together.</a:t>
            </a:r>
          </a:p>
        </p:txBody>
      </p:sp>
      <p:sp>
        <p:nvSpPr>
          <p:cNvPr id="4" name="Slide Number Placeholder 3">
            <a:extLst>
              <a:ext uri="{FF2B5EF4-FFF2-40B4-BE49-F238E27FC236}">
                <a16:creationId xmlns:a16="http://schemas.microsoft.com/office/drawing/2014/main" id="{053A3739-5B5F-4D40-0242-70C1C94E4357}"/>
              </a:ext>
            </a:extLst>
          </p:cNvPr>
          <p:cNvSpPr>
            <a:spLocks noGrp="1"/>
          </p:cNvSpPr>
          <p:nvPr>
            <p:ph type="sldNum" sz="quarter" idx="12"/>
          </p:nvPr>
        </p:nvSpPr>
        <p:spPr/>
        <p:txBody>
          <a:bodyPr/>
          <a:lstStyle/>
          <a:p>
            <a:fld id="{483055B5-A326-4CFC-939B-F930823EC858}" type="slidenum">
              <a:rPr lang="en-US" smtClean="0"/>
              <a:t>7</a:t>
            </a:fld>
            <a:endParaRPr lang="en-US"/>
          </a:p>
        </p:txBody>
      </p:sp>
    </p:spTree>
    <p:extLst>
      <p:ext uri="{BB962C8B-B14F-4D97-AF65-F5344CB8AC3E}">
        <p14:creationId xmlns:p14="http://schemas.microsoft.com/office/powerpoint/2010/main" val="389042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B366-737E-C1AA-58BD-3642D49ADD52}"/>
              </a:ext>
            </a:extLst>
          </p:cNvPr>
          <p:cNvSpPr>
            <a:spLocks noGrp="1"/>
          </p:cNvSpPr>
          <p:nvPr>
            <p:ph type="title"/>
          </p:nvPr>
        </p:nvSpPr>
        <p:spPr>
          <a:solidFill>
            <a:schemeClr val="accent6">
              <a:lumMod val="20000"/>
              <a:lumOff val="80000"/>
            </a:schemeClr>
          </a:solidFill>
          <a:ln>
            <a:solidFill>
              <a:schemeClr val="accent6">
                <a:lumMod val="50000"/>
              </a:schemeClr>
            </a:solidFill>
          </a:ln>
        </p:spPr>
        <p:txBody>
          <a:bodyPr/>
          <a:lstStyle/>
          <a:p>
            <a:r>
              <a:rPr lang="en-US" b="1" dirty="0"/>
              <a:t>HGA Proposed Lease Option – Second Reason</a:t>
            </a:r>
          </a:p>
        </p:txBody>
      </p:sp>
      <p:sp>
        <p:nvSpPr>
          <p:cNvPr id="3" name="Content Placeholder 2">
            <a:extLst>
              <a:ext uri="{FF2B5EF4-FFF2-40B4-BE49-F238E27FC236}">
                <a16:creationId xmlns:a16="http://schemas.microsoft.com/office/drawing/2014/main" id="{FDC0B3A0-E24A-6C7F-A33E-1A7BCD482FEC}"/>
              </a:ext>
            </a:extLst>
          </p:cNvPr>
          <p:cNvSpPr>
            <a:spLocks noGrp="1"/>
          </p:cNvSpPr>
          <p:nvPr>
            <p:ph idx="1"/>
          </p:nvPr>
        </p:nvSpPr>
        <p:spPr/>
        <p:txBody>
          <a:bodyPr/>
          <a:lstStyle/>
          <a:p>
            <a:r>
              <a:rPr lang="en-US" b="1" dirty="0"/>
              <a:t>Mismanagement</a:t>
            </a:r>
          </a:p>
          <a:p>
            <a:pPr lvl="1"/>
            <a:r>
              <a:rPr lang="en-US" dirty="0"/>
              <a:t>Capital expenditure requests have been incompetent and not corrected.</a:t>
            </a:r>
          </a:p>
          <a:p>
            <a:pPr lvl="1"/>
            <a:r>
              <a:rPr lang="en-US" dirty="0"/>
              <a:t>HGA staff signed a contract for more than twice the highest CEO spending authorization and scheduled another project without contract at all.</a:t>
            </a:r>
          </a:p>
          <a:p>
            <a:pPr lvl="1"/>
            <a:r>
              <a:rPr lang="en-US" dirty="0"/>
              <a:t>HGA staff has stated something as law which was incorrect.</a:t>
            </a:r>
          </a:p>
          <a:p>
            <a:pPr lvl="1"/>
            <a:r>
              <a:rPr lang="en-US" dirty="0"/>
              <a:t>HGA staff has been unresponsive to HGMD complaints or requests.</a:t>
            </a:r>
          </a:p>
          <a:p>
            <a:r>
              <a:rPr lang="en-US" b="1" dirty="0"/>
              <a:t>Intentional Misconduct</a:t>
            </a:r>
          </a:p>
          <a:p>
            <a:pPr lvl="1"/>
            <a:r>
              <a:rPr lang="en-US" dirty="0"/>
              <a:t>At what point after being warned about unlawful conduct, does the refusal to correct a problem become intentional misconduct?</a:t>
            </a:r>
          </a:p>
        </p:txBody>
      </p:sp>
      <p:sp>
        <p:nvSpPr>
          <p:cNvPr id="4" name="Slide Number Placeholder 3">
            <a:extLst>
              <a:ext uri="{FF2B5EF4-FFF2-40B4-BE49-F238E27FC236}">
                <a16:creationId xmlns:a16="http://schemas.microsoft.com/office/drawing/2014/main" id="{A083524D-06DF-566C-4739-E02470CBF76A}"/>
              </a:ext>
            </a:extLst>
          </p:cNvPr>
          <p:cNvSpPr>
            <a:spLocks noGrp="1"/>
          </p:cNvSpPr>
          <p:nvPr>
            <p:ph type="sldNum" sz="quarter" idx="12"/>
          </p:nvPr>
        </p:nvSpPr>
        <p:spPr/>
        <p:txBody>
          <a:bodyPr/>
          <a:lstStyle/>
          <a:p>
            <a:fld id="{483055B5-A326-4CFC-939B-F930823EC858}" type="slidenum">
              <a:rPr lang="en-US" smtClean="0"/>
              <a:t>8</a:t>
            </a:fld>
            <a:endParaRPr lang="en-US"/>
          </a:p>
        </p:txBody>
      </p:sp>
    </p:spTree>
    <p:extLst>
      <p:ext uri="{BB962C8B-B14F-4D97-AF65-F5344CB8AC3E}">
        <p14:creationId xmlns:p14="http://schemas.microsoft.com/office/powerpoint/2010/main" val="297551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A6BC-0698-EFC2-714E-786224035522}"/>
              </a:ext>
            </a:extLst>
          </p:cNvPr>
          <p:cNvSpPr>
            <a:spLocks noGrp="1"/>
          </p:cNvSpPr>
          <p:nvPr>
            <p:ph type="title"/>
          </p:nvPr>
        </p:nvSpPr>
        <p:spPr>
          <a:solidFill>
            <a:schemeClr val="accent6">
              <a:lumMod val="20000"/>
              <a:lumOff val="80000"/>
            </a:schemeClr>
          </a:solidFill>
          <a:ln>
            <a:solidFill>
              <a:schemeClr val="accent6">
                <a:lumMod val="50000"/>
              </a:schemeClr>
            </a:solidFill>
          </a:ln>
        </p:spPr>
        <p:txBody>
          <a:bodyPr/>
          <a:lstStyle/>
          <a:p>
            <a:r>
              <a:rPr lang="en-US" b="1" dirty="0"/>
              <a:t>HGA Has Exposed HG to 3-4 Million $ Liability </a:t>
            </a:r>
          </a:p>
        </p:txBody>
      </p:sp>
      <p:sp>
        <p:nvSpPr>
          <p:cNvPr id="3" name="Content Placeholder 2">
            <a:extLst>
              <a:ext uri="{FF2B5EF4-FFF2-40B4-BE49-F238E27FC236}">
                <a16:creationId xmlns:a16="http://schemas.microsoft.com/office/drawing/2014/main" id="{BA54BD3B-8F1B-8FA5-D648-741EF988F075}"/>
              </a:ext>
            </a:extLst>
          </p:cNvPr>
          <p:cNvSpPr>
            <a:spLocks noGrp="1"/>
          </p:cNvSpPr>
          <p:nvPr>
            <p:ph idx="1"/>
          </p:nvPr>
        </p:nvSpPr>
        <p:spPr/>
        <p:txBody>
          <a:bodyPr>
            <a:normAutofit/>
          </a:bodyPr>
          <a:lstStyle/>
          <a:p>
            <a:r>
              <a:rPr lang="en-US" sz="4000" b="1" dirty="0"/>
              <a:t>2 Counts Federal False Claims Act Violations</a:t>
            </a:r>
          </a:p>
          <a:p>
            <a:pPr lvl="1"/>
            <a:r>
              <a:rPr lang="en-US" dirty="0"/>
              <a:t>HGA has been served with a federal lawsuit for the mishandling of its $1,058,700 PPP loan during 2020.</a:t>
            </a:r>
          </a:p>
          <a:p>
            <a:pPr lvl="1"/>
            <a:r>
              <a:rPr lang="en-US" dirty="0"/>
              <a:t>The loan was received in April 2020 - deposited into HGA Operating Account.</a:t>
            </a:r>
          </a:p>
          <a:p>
            <a:pPr lvl="1"/>
            <a:r>
              <a:rPr lang="en-US" dirty="0"/>
              <a:t>The loan would be forgiven if 75% was spent on wages before Oct 3</a:t>
            </a:r>
            <a:r>
              <a:rPr lang="en-US" baseline="30000" dirty="0"/>
              <a:t>rd</a:t>
            </a:r>
            <a:r>
              <a:rPr lang="en-US" dirty="0"/>
              <a:t>, 2020.</a:t>
            </a:r>
          </a:p>
          <a:p>
            <a:endParaRPr lang="en-US" b="1" dirty="0"/>
          </a:p>
          <a:p>
            <a:r>
              <a:rPr lang="en-US" b="1" dirty="0"/>
              <a:t>December 31, 2020, Balance Sheet</a:t>
            </a:r>
          </a:p>
          <a:p>
            <a:pPr lvl="1"/>
            <a:r>
              <a:rPr lang="en-US" b="1" dirty="0"/>
              <a:t>HGA CASH BANK ACCOUNT (PPP Proceeds) TOTALED $1,058,700.</a:t>
            </a:r>
          </a:p>
          <a:p>
            <a:pPr lvl="1"/>
            <a:r>
              <a:rPr lang="en-US" dirty="0"/>
              <a:t>HGA could not have spent the loan proceeds on wages when the proceeds are still in the bank.</a:t>
            </a:r>
          </a:p>
          <a:p>
            <a:pPr marL="0" indent="0">
              <a:buNone/>
            </a:pPr>
            <a:endParaRPr lang="en-US" dirty="0"/>
          </a:p>
        </p:txBody>
      </p:sp>
      <p:sp>
        <p:nvSpPr>
          <p:cNvPr id="4" name="Slide Number Placeholder 3">
            <a:extLst>
              <a:ext uri="{FF2B5EF4-FFF2-40B4-BE49-F238E27FC236}">
                <a16:creationId xmlns:a16="http://schemas.microsoft.com/office/drawing/2014/main" id="{50AF4D91-A9A3-44A2-2903-471E84EBDEAA}"/>
              </a:ext>
            </a:extLst>
          </p:cNvPr>
          <p:cNvSpPr>
            <a:spLocks noGrp="1"/>
          </p:cNvSpPr>
          <p:nvPr>
            <p:ph type="sldNum" sz="quarter" idx="12"/>
          </p:nvPr>
        </p:nvSpPr>
        <p:spPr/>
        <p:txBody>
          <a:bodyPr/>
          <a:lstStyle/>
          <a:p>
            <a:fld id="{483055B5-A326-4CFC-939B-F930823EC858}" type="slidenum">
              <a:rPr lang="en-US" smtClean="0"/>
              <a:t>9</a:t>
            </a:fld>
            <a:endParaRPr lang="en-US"/>
          </a:p>
        </p:txBody>
      </p:sp>
    </p:spTree>
    <p:extLst>
      <p:ext uri="{BB962C8B-B14F-4D97-AF65-F5344CB8AC3E}">
        <p14:creationId xmlns:p14="http://schemas.microsoft.com/office/powerpoint/2010/main" val="91985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1632</Words>
  <Application>Microsoft Office PowerPoint</Application>
  <PresentationFormat>Widescreen</PresentationFormat>
  <Paragraphs>327</Paragraphs>
  <Slides>21</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8" baseType="lpstr">
      <vt:lpstr>Arial</vt:lpstr>
      <vt:lpstr>Calibri</vt:lpstr>
      <vt:lpstr>Calibri Light</vt:lpstr>
      <vt:lpstr>Wingdings</vt:lpstr>
      <vt:lpstr>Office Theme</vt:lpstr>
      <vt:lpstr>PDF</vt:lpstr>
      <vt:lpstr>Foxit PhantomPDF Document</vt:lpstr>
      <vt:lpstr>How HGMD Works</vt:lpstr>
      <vt:lpstr>PowerPoint Presentation</vt:lpstr>
      <vt:lpstr>PowerPoint Presentation</vt:lpstr>
      <vt:lpstr>PowerPoint Presentation</vt:lpstr>
      <vt:lpstr>PowerPoint Presentation</vt:lpstr>
      <vt:lpstr>PowerPoint Presentation</vt:lpstr>
      <vt:lpstr>HGA Proposed Lease Option – First Reason</vt:lpstr>
      <vt:lpstr>HGA Proposed Lease Option – Second Reason</vt:lpstr>
      <vt:lpstr>HGA Has Exposed HG to 3-4 Million $ Liability </vt:lpstr>
      <vt:lpstr>HGA Has Exposed HG to 3-4 Million $ Liability </vt:lpstr>
      <vt:lpstr>At what point after being warned about unlawful conduct, does the refusal to correct a problem become intentional misconduct?</vt:lpstr>
      <vt:lpstr>PowerPoint Presentation</vt:lpstr>
      <vt:lpstr>2024 BUDGET</vt:lpstr>
      <vt:lpstr>PowerPoint Presentation</vt:lpstr>
      <vt:lpstr>PowerPoint Presentation</vt:lpstr>
      <vt:lpstr>PowerPoint Presentation</vt:lpstr>
      <vt:lpstr>PowerPoint Presentation</vt:lpstr>
      <vt:lpstr>9/1/2023 Email from HGA Attorney -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BUDGET</dc:title>
  <dc:creator>Daniel Taylor</dc:creator>
  <cp:lastModifiedBy>Daniel Taylor</cp:lastModifiedBy>
  <cp:revision>19</cp:revision>
  <cp:lastPrinted>2024-02-13T18:01:05Z</cp:lastPrinted>
  <dcterms:created xsi:type="dcterms:W3CDTF">2023-10-27T23:20:08Z</dcterms:created>
  <dcterms:modified xsi:type="dcterms:W3CDTF">2024-02-13T18:01:33Z</dcterms:modified>
</cp:coreProperties>
</file>